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7" r:id="rId2"/>
    <p:sldId id="314" r:id="rId3"/>
    <p:sldId id="279" r:id="rId4"/>
    <p:sldId id="280" r:id="rId5"/>
    <p:sldId id="281" r:id="rId6"/>
    <p:sldId id="288" r:id="rId7"/>
    <p:sldId id="285" r:id="rId8"/>
    <p:sldId id="287" r:id="rId9"/>
    <p:sldId id="289" r:id="rId10"/>
    <p:sldId id="290" r:id="rId11"/>
    <p:sldId id="282" r:id="rId12"/>
    <p:sldId id="286" r:id="rId13"/>
    <p:sldId id="284"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an griffin" initials="jg" lastIdx="5" clrIdx="0">
    <p:extLst>
      <p:ext uri="{19B8F6BF-5375-455C-9EA6-DF929625EA0E}">
        <p15:presenceInfo xmlns:p15="http://schemas.microsoft.com/office/powerpoint/2012/main" userId="c94d16fd7c07bf4c" providerId="Windows Live"/>
      </p:ext>
    </p:extLst>
  </p:cmAuthor>
  <p:cmAuthor id="2" name="Don Robinson" initials="DR" lastIdx="1" clrIdx="1">
    <p:extLst>
      <p:ext uri="{19B8F6BF-5375-455C-9EA6-DF929625EA0E}">
        <p15:presenceInfo xmlns:p15="http://schemas.microsoft.com/office/powerpoint/2012/main" userId="6da0169b24800bd3" providerId="Windows Live"/>
      </p:ext>
    </p:extLst>
  </p:cmAuthor>
  <p:cmAuthor id="3" name="Andrew Shields" initials="" lastIdx="7" clrIdx="2">
    <p:extLst>
      <p:ext uri="{19B8F6BF-5375-455C-9EA6-DF929625EA0E}">
        <p15:presenceInfo xmlns:p15="http://schemas.microsoft.com/office/powerpoint/2012/main" userId="S::ashields@scottarch.ca::fcb8fde6-4138-47a3-9fa4-93e1aecb7b2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19" autoAdjust="0"/>
    <p:restoredTop sz="70890" autoAdjust="0"/>
  </p:normalViewPr>
  <p:slideViewPr>
    <p:cSldViewPr snapToGrid="0">
      <p:cViewPr varScale="1">
        <p:scale>
          <a:sx n="56" d="100"/>
          <a:sy n="56" d="100"/>
        </p:scale>
        <p:origin x="1254"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4C7DC31-36CC-4FA5-8B26-A13A16314A4A}" type="datetimeFigureOut">
              <a:rPr lang="en-CA" smtClean="0"/>
              <a:t>2025-03-23</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EC30C67-B2EA-4C36-A84C-1C600ECA35C4}" type="slidenum">
              <a:rPr lang="en-CA" smtClean="0"/>
              <a:t>‹#›</a:t>
            </a:fld>
            <a:endParaRPr lang="en-CA"/>
          </a:p>
        </p:txBody>
      </p:sp>
    </p:spTree>
    <p:extLst>
      <p:ext uri="{BB962C8B-B14F-4D97-AF65-F5344CB8AC3E}">
        <p14:creationId xmlns:p14="http://schemas.microsoft.com/office/powerpoint/2010/main" val="24126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Good evening, Madam Mayor and Councillors, </a:t>
            </a:r>
          </a:p>
          <a:p>
            <a:r>
              <a:rPr lang="en-CA" dirty="0"/>
              <a:t>My name is Joan Griffin and I am the president of the Glen Williams Community Association</a:t>
            </a:r>
          </a:p>
          <a:p>
            <a:endParaRPr lang="en-CA" dirty="0"/>
          </a:p>
          <a:p>
            <a:r>
              <a:rPr lang="en-CA" dirty="0"/>
              <a:t>We are here this evening to express our strong opposition to </a:t>
            </a:r>
            <a:r>
              <a:rPr lang="en-US" dirty="0"/>
              <a:t>the application for development as submitted on December 6, 2024 to the Town of Halton Hills by Eden Oak, the owner of 159 Confederation St. requesting Official Plan Amendment, Zoning By-law Amendment and Draft Plan of Subdivision to allow for 81 townhouse dwelling units and 1 single detached dwelling on a new private road. </a:t>
            </a:r>
          </a:p>
          <a:p>
            <a:endParaRPr lang="en-US" dirty="0"/>
          </a:p>
          <a:p>
            <a:r>
              <a:rPr lang="en-US" dirty="0"/>
              <a:t>We have many concerns with the reports as filed however this evening I will speak to our primary concerns. </a:t>
            </a:r>
          </a:p>
          <a:p>
            <a:endParaRPr lang="en-US" dirty="0"/>
          </a:p>
          <a:p>
            <a:r>
              <a:rPr lang="en-US" dirty="0"/>
              <a:t>We will submit to Town staff our full issues list after this meeting.</a:t>
            </a:r>
          </a:p>
          <a:p>
            <a:endParaRPr lang="en-US" dirty="0"/>
          </a:p>
          <a:p>
            <a:endParaRPr lang="en-CA" dirty="0"/>
          </a:p>
          <a:p>
            <a:endParaRPr lang="en-CA" dirty="0"/>
          </a:p>
          <a:p>
            <a:endParaRPr lang="en-CA" dirty="0"/>
          </a:p>
          <a:p>
            <a:endParaRPr lang="en-C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9DAC5D-D6EC-4DB6-BBEF-13BA5B8572FD}"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350140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0B3E75-D937-AF4D-94D0-29DB4A39A99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28F8377-C76D-2DA4-7602-48EB2F7E417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192AB24-A8DC-62D2-AB60-2802E45552B4}"/>
              </a:ext>
            </a:extLst>
          </p:cNvPr>
          <p:cNvSpPr>
            <a:spLocks noGrp="1"/>
          </p:cNvSpPr>
          <p:nvPr>
            <p:ph type="body" idx="1"/>
          </p:nvPr>
        </p:nvSpPr>
        <p:spPr/>
        <p:txBody>
          <a:bodyPr/>
          <a:lstStyle/>
          <a:p>
            <a:r>
              <a:rPr lang="en-US" dirty="0"/>
              <a:t>The applicant repeatedly leans on the Provincial Policy Statement 2024 to justify the proposed design.</a:t>
            </a:r>
          </a:p>
          <a:p>
            <a:endParaRPr lang="en-US" dirty="0"/>
          </a:p>
          <a:p>
            <a:r>
              <a:rPr lang="en-US" dirty="0"/>
              <a:t>However there are clear distinctions within the PPS that should guide its application. For example, the first bullet as taken from the PPS says</a:t>
            </a:r>
          </a:p>
          <a:p>
            <a:r>
              <a:rPr lang="en-US" dirty="0"/>
              <a:t>The PPS supports intensification, infill, and redevelopment </a:t>
            </a:r>
            <a:r>
              <a:rPr lang="en-US" b="1" dirty="0"/>
              <a:t>where appropriate </a:t>
            </a:r>
            <a:r>
              <a:rPr lang="en-US" dirty="0"/>
              <a:t>in order to promote the efficient use of land where infrastructure and public services are available.</a:t>
            </a:r>
          </a:p>
          <a:p>
            <a:endParaRPr lang="en-US" dirty="0"/>
          </a:p>
          <a:p>
            <a:r>
              <a:rPr lang="en-US" dirty="0"/>
              <a:t>The PPS 2024 designates settlement areas as the primary locations for growth and development, further defining Strategic Growth Areas: Within settlement areas, growth should be concentrated in strategic growth areas, including major transit station areas. </a:t>
            </a:r>
          </a:p>
          <a:p>
            <a:endParaRPr lang="en-US" dirty="0"/>
          </a:p>
          <a:p>
            <a:r>
              <a:rPr lang="en-US" dirty="0"/>
              <a:t>Section 1.1.3.1 Settlement areas shall be the focus of growth and development. </a:t>
            </a:r>
          </a:p>
          <a:p>
            <a:r>
              <a:rPr lang="en-US" dirty="0"/>
              <a:t>Section 1.1.3.2 Land use patterns within settlement areas shall be based on densities and a mix of land uses which:…. f) are transit-supportive, where transit is planned, exists or may be developed.</a:t>
            </a:r>
          </a:p>
          <a:p>
            <a:endParaRPr lang="en-US" dirty="0"/>
          </a:p>
          <a:p>
            <a:r>
              <a:rPr lang="en-US" dirty="0"/>
              <a:t>We have to question if the Glen as a rural hamlet realistically applies here?</a:t>
            </a:r>
          </a:p>
          <a:p>
            <a:endParaRPr lang="en-US" dirty="0"/>
          </a:p>
        </p:txBody>
      </p:sp>
      <p:sp>
        <p:nvSpPr>
          <p:cNvPr id="4" name="Slide Number Placeholder 3">
            <a:extLst>
              <a:ext uri="{FF2B5EF4-FFF2-40B4-BE49-F238E27FC236}">
                <a16:creationId xmlns:a16="http://schemas.microsoft.com/office/drawing/2014/main" id="{023056E0-94B0-407D-0DA6-225182BB1D5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9DAC5D-D6EC-4DB6-BBEF-13BA5B8572FD}"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696372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33AE45-1753-6055-A1B0-771E7F7C68F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C93E985-AB5C-5110-090F-E90D45FE5BF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8AC1CC8-B0F5-DAAD-BA62-F83984E8EC8D}"/>
              </a:ext>
            </a:extLst>
          </p:cNvPr>
          <p:cNvSpPr>
            <a:spLocks noGrp="1"/>
          </p:cNvSpPr>
          <p:nvPr>
            <p:ph type="body" idx="1"/>
          </p:nvPr>
        </p:nvSpPr>
        <p:spPr/>
        <p:txBody>
          <a:bodyPr/>
          <a:lstStyle/>
          <a:p>
            <a:r>
              <a:rPr lang="en-US" dirty="0"/>
              <a:t>With respect to connectivity and open space</a:t>
            </a:r>
          </a:p>
          <a:p>
            <a:endParaRPr lang="en-US" dirty="0"/>
          </a:p>
          <a:p>
            <a:r>
              <a:rPr lang="en-US" dirty="0"/>
              <a:t>The proposal contemplates a condominium ownership structure. </a:t>
            </a:r>
          </a:p>
          <a:p>
            <a:endParaRPr lang="en-US" dirty="0"/>
          </a:p>
          <a:p>
            <a:r>
              <a:rPr lang="en-US" dirty="0"/>
              <a:t>The only intended conveyance to the municipality is Block 4, the Environmental Area.</a:t>
            </a:r>
          </a:p>
          <a:p>
            <a:r>
              <a:rPr lang="en-US" dirty="0"/>
              <a:t>With respect to the environmental area, among other concerns, its not clear how the limits of the environmental area were achieved in the applicant's submissions.</a:t>
            </a:r>
          </a:p>
          <a:p>
            <a:endParaRPr lang="en-US" dirty="0"/>
          </a:p>
          <a:p>
            <a:r>
              <a:rPr lang="en-US" dirty="0"/>
              <a:t>If the proponent intends to keep blocks 1,2 and 5 private, then the application undermines several GWSP objectives and fails to conform to policies.</a:t>
            </a:r>
          </a:p>
          <a:p>
            <a:endParaRPr lang="en-US" dirty="0"/>
          </a:p>
          <a:p>
            <a:r>
              <a:rPr lang="en-US" dirty="0"/>
              <a:t>Specifically:</a:t>
            </a:r>
          </a:p>
          <a:p>
            <a:endParaRPr lang="en-US" dirty="0"/>
          </a:p>
          <a:p>
            <a:r>
              <a:rPr lang="en-US" dirty="0"/>
              <a:t>o	The site plan and draft plan suggest certain trails will terminate at what will become “the condo’s property line”, undermining the reinforcement “…of visual and physical access to open space…” and short stopping “…linkages to the commercial and community facilities of the hamlet core area”.  (H4.2(d) and (e))</a:t>
            </a:r>
          </a:p>
          <a:p>
            <a:endParaRPr lang="en-US" dirty="0"/>
          </a:p>
          <a:p>
            <a:r>
              <a:rPr lang="en-US" dirty="0"/>
              <a:t>And,</a:t>
            </a:r>
          </a:p>
          <a:p>
            <a:endParaRPr lang="en-US" dirty="0"/>
          </a:p>
          <a:p>
            <a:r>
              <a:rPr lang="en-US" dirty="0"/>
              <a:t>o	The site plan identifies a park like area and a play area, which, presumably, will be only accessible to members of the condominium units. The private provision of private parks which excludes “…the existing…community…” from enjoying the links between “…existing open spaces, natural features, and parks…”. (H4.2(k))</a:t>
            </a:r>
          </a:p>
          <a:p>
            <a:endParaRPr lang="en-US" dirty="0"/>
          </a:p>
          <a:p>
            <a:endParaRPr lang="en-CA" dirty="0"/>
          </a:p>
        </p:txBody>
      </p:sp>
      <p:sp>
        <p:nvSpPr>
          <p:cNvPr id="4" name="Slide Number Placeholder 3">
            <a:extLst>
              <a:ext uri="{FF2B5EF4-FFF2-40B4-BE49-F238E27FC236}">
                <a16:creationId xmlns:a16="http://schemas.microsoft.com/office/drawing/2014/main" id="{20F2FAD0-CDD3-9765-A21E-B0BD54BB276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9DAC5D-D6EC-4DB6-BBEF-13BA5B8572FD}"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772192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659FC6-94CA-B43A-D0C6-AB3169BD99D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52C3A51-B1CE-EB12-66DA-B7E2A28DD28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7C441A6-4DE1-62A6-C986-BE10DBBF141E}"/>
              </a:ext>
            </a:extLst>
          </p:cNvPr>
          <p:cNvSpPr>
            <a:spLocks noGrp="1"/>
          </p:cNvSpPr>
          <p:nvPr>
            <p:ph type="body" idx="1"/>
          </p:nvPr>
        </p:nvSpPr>
        <p:spPr/>
        <p:txBody>
          <a:bodyPr/>
          <a:lstStyle/>
          <a:p>
            <a:r>
              <a:rPr lang="en-US" dirty="0"/>
              <a:t>With respect to the Traffic Impact Study </a:t>
            </a:r>
          </a:p>
          <a:p>
            <a:endParaRPr lang="en-US" dirty="0"/>
          </a:p>
          <a:p>
            <a:r>
              <a:rPr lang="en-US" dirty="0"/>
              <a:t>The Trip generation for the site does not accord with the proposed parking capacity of 4 spaces per unit. </a:t>
            </a:r>
          </a:p>
          <a:p>
            <a:endParaRPr lang="en-US" dirty="0"/>
          </a:p>
          <a:p>
            <a:r>
              <a:rPr lang="en-US" dirty="0"/>
              <a:t>It is not clear to us that the developer has properly assessed the change in the background condition over time. </a:t>
            </a:r>
          </a:p>
          <a:p>
            <a:endParaRPr lang="en-US" dirty="0"/>
          </a:p>
          <a:p>
            <a:r>
              <a:rPr lang="en-US" dirty="0"/>
              <a:t>Very little transportation demand can be met through public transportation or active transportation as the infrastructure supporting those modes is incomplete.</a:t>
            </a:r>
          </a:p>
          <a:p>
            <a:endParaRPr lang="en-US" dirty="0"/>
          </a:p>
          <a:p>
            <a:endParaRPr lang="en-US" dirty="0"/>
          </a:p>
          <a:p>
            <a:endParaRPr lang="en-CA" dirty="0"/>
          </a:p>
        </p:txBody>
      </p:sp>
      <p:sp>
        <p:nvSpPr>
          <p:cNvPr id="4" name="Slide Number Placeholder 3">
            <a:extLst>
              <a:ext uri="{FF2B5EF4-FFF2-40B4-BE49-F238E27FC236}">
                <a16:creationId xmlns:a16="http://schemas.microsoft.com/office/drawing/2014/main" id="{879B4A89-A945-9FE6-54D2-A2C06423CFB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9DAC5D-D6EC-4DB6-BBEF-13BA5B8572FD}"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23386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D07C2D-AB21-B94D-AEBC-0D63C7EC213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1B6F861-DD36-1701-6E4F-8B813B1673D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164E6B2-6371-FBF6-C526-E856472FDA45}"/>
              </a:ext>
            </a:extLst>
          </p:cNvPr>
          <p:cNvSpPr>
            <a:spLocks noGrp="1"/>
          </p:cNvSpPr>
          <p:nvPr>
            <p:ph type="body" idx="1"/>
          </p:nvPr>
        </p:nvSpPr>
        <p:spPr/>
        <p:txBody>
          <a:bodyPr/>
          <a:lstStyle/>
          <a:p>
            <a:r>
              <a:rPr lang="en-US" dirty="0"/>
              <a:t>In closing,</a:t>
            </a:r>
          </a:p>
          <a:p>
            <a:r>
              <a:rPr lang="en-US" dirty="0"/>
              <a:t>This application as filed is fundamentally at odds with how this hamlet should grow as laid out in the recently approved Glen Williams Secondary Plan.</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If approved, it will open the door to other Townhouse proposals that will fundamentally alter the future character of The Glen.</a:t>
            </a:r>
          </a:p>
          <a:p>
            <a:endParaRPr lang="en-US" dirty="0"/>
          </a:p>
          <a:p>
            <a:r>
              <a:rPr lang="en-US" dirty="0"/>
              <a:t>The residents of Glen Williams rely on our elected officials and planning staff to protect the integrity of our community. Approval of this proposal would set a dangerous precedent and undermine public trust in the Town’s commitment to its own policies and plans.</a:t>
            </a:r>
          </a:p>
          <a:p>
            <a:endParaRPr lang="en-US" dirty="0"/>
          </a:p>
          <a:p>
            <a:r>
              <a:rPr lang="en-US" dirty="0"/>
              <a:t>We strongly urge Council and Planning Department to:</a:t>
            </a:r>
          </a:p>
          <a:p>
            <a:endParaRPr lang="en-US" dirty="0"/>
          </a:p>
          <a:p>
            <a:r>
              <a:rPr lang="en-US" dirty="0"/>
              <a:t>Uphold the provisions of the Glen Williams Secondary Plan.</a:t>
            </a:r>
          </a:p>
          <a:p>
            <a:r>
              <a:rPr lang="en-US" dirty="0"/>
              <a:t>Oppose the Eden Oak proposal to build 81 townhouses.</a:t>
            </a:r>
          </a:p>
          <a:p>
            <a:r>
              <a:rPr lang="en-US" dirty="0"/>
              <a:t>Commit to opposing the plan at the Ontario Land Tribunal, if necessary.</a:t>
            </a:r>
          </a:p>
          <a:p>
            <a:endParaRPr lang="en-US" dirty="0"/>
          </a:p>
          <a:p>
            <a:r>
              <a:rPr lang="en-US" dirty="0"/>
              <a:t>Thank you.</a:t>
            </a:r>
          </a:p>
          <a:p>
            <a:endParaRPr lang="en-US" dirty="0"/>
          </a:p>
          <a:p>
            <a:endParaRPr lang="en-US" dirty="0"/>
          </a:p>
          <a:p>
            <a:endParaRPr lang="en-US" dirty="0"/>
          </a:p>
          <a:p>
            <a:endParaRPr lang="en-CA" dirty="0"/>
          </a:p>
        </p:txBody>
      </p:sp>
      <p:sp>
        <p:nvSpPr>
          <p:cNvPr id="4" name="Slide Number Placeholder 3">
            <a:extLst>
              <a:ext uri="{FF2B5EF4-FFF2-40B4-BE49-F238E27FC236}">
                <a16:creationId xmlns:a16="http://schemas.microsoft.com/office/drawing/2014/main" id="{2B18E7C3-2305-7E80-379A-EA583DA1EB3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9DAC5D-D6EC-4DB6-BBEF-13BA5B8572FD}"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898872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A40F25-18E8-CCAF-279E-A4620F27B15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66E8262-29E3-C86A-B11C-F691F500179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39B570A-2D06-A763-DA11-3891CBB60ACE}"/>
              </a:ext>
            </a:extLst>
          </p:cNvPr>
          <p:cNvSpPr>
            <a:spLocks noGrp="1"/>
          </p:cNvSpPr>
          <p:nvPr>
            <p:ph type="body" idx="1"/>
          </p:nvPr>
        </p:nvSpPr>
        <p:spPr/>
        <p:txBody>
          <a:bodyPr/>
          <a:lstStyle/>
          <a:p>
            <a:pPr marL="342900" marR="0" lvl="0" indent="-342900"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en-CA" sz="1800" b="0"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rPr>
              <a:t>Here you can see a visual of the proposed site design</a:t>
            </a:r>
          </a:p>
        </p:txBody>
      </p:sp>
      <p:sp>
        <p:nvSpPr>
          <p:cNvPr id="4" name="Slide Number Placeholder 3">
            <a:extLst>
              <a:ext uri="{FF2B5EF4-FFF2-40B4-BE49-F238E27FC236}">
                <a16:creationId xmlns:a16="http://schemas.microsoft.com/office/drawing/2014/main" id="{3FB1156B-36E9-328B-6FB4-E614BD8615B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D035A30-C64D-4BBA-BFD6-73E4888C6029}"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609651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While we do work closely with our Ward 2 </a:t>
            </a:r>
            <a:r>
              <a:rPr lang="en-US" dirty="0" err="1"/>
              <a:t>Councillors</a:t>
            </a:r>
            <a:r>
              <a:rPr lang="en-US" dirty="0"/>
              <a:t> and Regional </a:t>
            </a:r>
            <a:r>
              <a:rPr lang="en-US" dirty="0" err="1"/>
              <a:t>Councillor</a:t>
            </a:r>
            <a:r>
              <a:rPr lang="en-US" dirty="0"/>
              <a:t> Somerville, we have not had an opportunity to work with many of you, so, by way of a brief introduction</a:t>
            </a:r>
          </a:p>
          <a:p>
            <a:endParaRPr lang="en-US" dirty="0"/>
          </a:p>
          <a:p>
            <a:r>
              <a:rPr lang="en-US" dirty="0"/>
              <a:t>The GWCA has been the recognized voice of the hamlet since 1999, incorporating as a non-profit association in 2016 </a:t>
            </a:r>
          </a:p>
          <a:p>
            <a:r>
              <a:rPr lang="en-US" dirty="0"/>
              <a:t>We currently have approximately 500 members. Members must live within the official hamlet boundaries as established by the Town or own a business in the hamlet.</a:t>
            </a:r>
          </a:p>
          <a:p>
            <a:endParaRPr lang="en-US" dirty="0"/>
          </a:p>
          <a:p>
            <a:r>
              <a:rPr lang="en-US" dirty="0"/>
              <a:t>The Board of Directors is made up of GWCA members who volunteer their time and efforts to help protect the hamlet’s natural features and to keep the Glen a great place to live.</a:t>
            </a:r>
          </a:p>
          <a:p>
            <a:endParaRPr lang="en-US" dirty="0"/>
          </a:p>
          <a:p>
            <a:r>
              <a:rPr lang="en-US" dirty="0"/>
              <a:t>The board is committed to</a:t>
            </a:r>
          </a:p>
          <a:p>
            <a:r>
              <a:rPr lang="en-US" dirty="0"/>
              <a:t>Listening to what matters most to Glen residents.</a:t>
            </a:r>
          </a:p>
          <a:p>
            <a:r>
              <a:rPr lang="en-US" dirty="0"/>
              <a:t>Representing members and honoring the GWCA mission in all our actions and decisions.</a:t>
            </a:r>
          </a:p>
          <a:p>
            <a:r>
              <a:rPr lang="en-US" dirty="0"/>
              <a:t>Representing the hamlet’s interests to local government, participating on policy committees, developing grassroots campaigns.</a:t>
            </a:r>
          </a:p>
          <a:p>
            <a:r>
              <a:rPr lang="en-US" dirty="0"/>
              <a:t>Being stewards of the Glen Williams Secondary Plan, helping to ensure that any proposed changes to the hamlet align with the requirements of the Plan; with the goals being to protect and preserve the natural and cultural heritage features of the Hamlet.</a:t>
            </a:r>
          </a:p>
          <a:p>
            <a:r>
              <a:rPr lang="en-US" dirty="0"/>
              <a:t>And to executing the GWCA annual plans including activities focused on building a shared sense of community and enriching the quality of life in the hamlet.</a:t>
            </a:r>
          </a:p>
          <a:p>
            <a:endParaRPr lang="en-CA" dirty="0"/>
          </a:p>
          <a:p>
            <a:r>
              <a:rPr lang="en-CA" dirty="0"/>
              <a:t>Annual action plans are drafted by the Board, reviewed with membership and publicly posted.</a:t>
            </a:r>
          </a:p>
          <a:p>
            <a:endParaRPr lang="en-CA" dirty="0"/>
          </a:p>
          <a:p>
            <a:r>
              <a:rPr lang="en-CA" dirty="0"/>
              <a:t>The GWCA has an extensive reach within the community through community events, public meetings, an annual AGM, a well used and informative website, monthly newsletters to over 900 subscribers and social media platforms with upwards of 900 followers.</a:t>
            </a:r>
          </a:p>
          <a:p>
            <a:endParaRPr lang="en-CA" dirty="0"/>
          </a:p>
          <a:p>
            <a:endParaRPr lang="en-CA" dirty="0"/>
          </a:p>
          <a:p>
            <a:endParaRPr lang="en-C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9DAC5D-D6EC-4DB6-BBEF-13BA5B8572FD}"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573856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848C60-1997-30F0-0F0C-FBC9A333B55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76E655B-575B-15F9-0939-1635B8279A9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89FF687-C2CA-0C7C-003B-4932FA4D3C5A}"/>
              </a:ext>
            </a:extLst>
          </p:cNvPr>
          <p:cNvSpPr>
            <a:spLocks noGrp="1"/>
          </p:cNvSpPr>
          <p:nvPr>
            <p:ph type="body" idx="1"/>
          </p:nvPr>
        </p:nvSpPr>
        <p:spPr/>
        <p:txBody>
          <a:bodyPr/>
          <a:lstStyle/>
          <a:p>
            <a:r>
              <a:rPr lang="en-US" dirty="0"/>
              <a:t>The application as filed is in direct violation of the recently approved provisions of the Glen Williams Secondary Plan </a:t>
            </a:r>
          </a:p>
          <a:p>
            <a:r>
              <a:rPr lang="en-US" dirty="0"/>
              <a:t>Some background about the Glen Williams Secondary Plan OPA 44, that is relevant to highlight.</a:t>
            </a:r>
          </a:p>
          <a:p>
            <a:endParaRPr lang="en-US" dirty="0"/>
          </a:p>
          <a:p>
            <a:r>
              <a:rPr lang="en-US" dirty="0"/>
              <a:t>Board members and many Glen residents participated in the creation of the initial version of the plan approved by the Region in 2007 after all appeals were resolved. </a:t>
            </a:r>
          </a:p>
          <a:p>
            <a:endParaRPr lang="en-US" dirty="0"/>
          </a:p>
          <a:p>
            <a:r>
              <a:rPr lang="en-US" dirty="0"/>
              <a:t>An update review was then initiated by the Town in 2019. </a:t>
            </a:r>
          </a:p>
          <a:p>
            <a:r>
              <a:rPr lang="en-US" dirty="0"/>
              <a:t>The scoped review included a number of technical studies and engagement with the GWCA and the community. </a:t>
            </a:r>
          </a:p>
          <a:p>
            <a:endParaRPr lang="en-US" dirty="0"/>
          </a:p>
          <a:p>
            <a:r>
              <a:rPr lang="en-US" dirty="0"/>
              <a:t>The purpose of that amendment was to implement updated policy directions that had been developed by the Town of Halton Hills, through a scoped review of the existing plan. </a:t>
            </a:r>
          </a:p>
          <a:p>
            <a:endParaRPr lang="en-US" dirty="0"/>
          </a:p>
          <a:p>
            <a:r>
              <a:rPr lang="en-US" dirty="0"/>
              <a:t>Official Plan Amendment  #44 was presented to Town Council and approved in June, 2021. and then approved by the Region In July, 2022.</a:t>
            </a:r>
          </a:p>
          <a:p>
            <a:endParaRPr lang="en-US" dirty="0"/>
          </a:p>
          <a:p>
            <a:r>
              <a:rPr lang="en-US" dirty="0"/>
              <a:t>An Appeal was filed with the Ontario Land Tribunal in Oct., 2022 against the updated Plan by three developers that each had active development proposals in the Glen. Two of those developers, one being Eden Oak also had their own appeals at the Tribunal.</a:t>
            </a:r>
          </a:p>
          <a:p>
            <a:endParaRPr lang="en-US" dirty="0"/>
          </a:p>
          <a:p>
            <a:r>
              <a:rPr lang="en-US" dirty="0"/>
              <a:t>The GWCA was a Party in this tribunal proceeding.  </a:t>
            </a:r>
          </a:p>
          <a:p>
            <a:endParaRPr lang="en-US" dirty="0"/>
          </a:p>
          <a:p>
            <a:r>
              <a:rPr lang="en-US" dirty="0"/>
              <a:t>The tribunal file was closed in Dec. 2024. No changes were made to the previously approved Secondary Plan as a result of this appeal by the developers. </a:t>
            </a:r>
          </a:p>
          <a:p>
            <a:endParaRPr lang="en-US" dirty="0"/>
          </a:p>
          <a:p>
            <a:r>
              <a:rPr lang="en-US" dirty="0"/>
              <a:t>Secondary Plan OPA 44 provides a detailed planning framework for the Hamlet of Glen Williams in support of the general policy framework provided by the Halton Hills Official Plan. </a:t>
            </a:r>
          </a:p>
          <a:p>
            <a:endParaRPr lang="en-US" dirty="0"/>
          </a:p>
          <a:p>
            <a:r>
              <a:rPr lang="en-US" dirty="0"/>
              <a:t>The GWCA is not opposed to development. We support appropriate development in terms of how the hamlet should grow as laid out in the recently approved Glen Williams Secondary Plan.</a:t>
            </a:r>
          </a:p>
          <a:p>
            <a:endParaRPr lang="en-US" dirty="0"/>
          </a:p>
          <a:p>
            <a:endParaRPr lang="en-US" dirty="0"/>
          </a:p>
          <a:p>
            <a:r>
              <a:rPr lang="en-US" dirty="0"/>
              <a:t> </a:t>
            </a:r>
          </a:p>
          <a:p>
            <a:endParaRPr lang="en-CA" dirty="0"/>
          </a:p>
          <a:p>
            <a:endParaRPr lang="en-CA" dirty="0"/>
          </a:p>
        </p:txBody>
      </p:sp>
      <p:sp>
        <p:nvSpPr>
          <p:cNvPr id="4" name="Slide Number Placeholder 3">
            <a:extLst>
              <a:ext uri="{FF2B5EF4-FFF2-40B4-BE49-F238E27FC236}">
                <a16:creationId xmlns:a16="http://schemas.microsoft.com/office/drawing/2014/main" id="{64160C59-0412-88F2-B726-BE778717112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9DAC5D-D6EC-4DB6-BBEF-13BA5B8572FD}"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88301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F841F7-01E2-8408-B21E-40ABD3715AD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F257A2B-373B-A153-840F-DFC4BAABC3E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C67C942-9B01-46D4-CD5F-9D83B33A1016}"/>
              </a:ext>
            </a:extLst>
          </p:cNvPr>
          <p:cNvSpPr>
            <a:spLocks noGrp="1"/>
          </p:cNvSpPr>
          <p:nvPr>
            <p:ph type="body" idx="1"/>
          </p:nvPr>
        </p:nvSpPr>
        <p:spPr/>
        <p:txBody>
          <a:bodyPr/>
          <a:lstStyle/>
          <a:p>
            <a:r>
              <a:rPr lang="en-US" dirty="0"/>
              <a:t>Over the next few slides, I will highlight some examples of where this application is in direct violation of the provisions as laid out in the Glen Williams Secondary Plan</a:t>
            </a:r>
          </a:p>
          <a:p>
            <a:endParaRPr lang="en-US" dirty="0"/>
          </a:p>
          <a:p>
            <a:r>
              <a:rPr lang="en-US" dirty="0"/>
              <a:t>Under the Secondary Plan’s Character Objectives</a:t>
            </a:r>
          </a:p>
          <a:p>
            <a:endParaRPr lang="en-US" dirty="0"/>
          </a:p>
          <a:p>
            <a:r>
              <a:rPr lang="en-US" dirty="0"/>
              <a:t>The proposal for 81 Townhouses spread over 15 blocks introduces an urban built form into a rural hamlet.</a:t>
            </a:r>
          </a:p>
          <a:p>
            <a:endParaRPr lang="en-US" dirty="0"/>
          </a:p>
          <a:p>
            <a:pPr lvl="1"/>
            <a:r>
              <a:rPr lang="en-US" dirty="0"/>
              <a:t>This policy achieves policy H4.5.1 by permitting “…gradual and limited growth over time in a manner that is consistent with the character of the Hamlet…”. </a:t>
            </a:r>
          </a:p>
          <a:p>
            <a:pPr lvl="1"/>
            <a:endParaRPr lang="en-US" dirty="0"/>
          </a:p>
          <a:p>
            <a:pPr lvl="1"/>
            <a:r>
              <a:rPr lang="en-US" dirty="0"/>
              <a:t>The Secondary Plan section H4.5.2 as approved, explicitly rejects built forms that are not single detached residential uses.</a:t>
            </a:r>
          </a:p>
          <a:p>
            <a:pPr lvl="1"/>
            <a:endParaRPr lang="en-US" dirty="0"/>
          </a:p>
          <a:p>
            <a:pPr lvl="1"/>
            <a:r>
              <a:rPr lang="en-US" dirty="0"/>
              <a:t>You cannot amend one, without undermining the other.</a:t>
            </a:r>
          </a:p>
          <a:p>
            <a:endParaRPr lang="en-US" dirty="0"/>
          </a:p>
          <a:p>
            <a:pPr lvl="1"/>
            <a:endParaRPr lang="en-US" dirty="0"/>
          </a:p>
          <a:p>
            <a:pPr lvl="0"/>
            <a:endParaRPr lang="en-US" dirty="0"/>
          </a:p>
          <a:p>
            <a:endParaRPr lang="en-CA" dirty="0"/>
          </a:p>
        </p:txBody>
      </p:sp>
      <p:sp>
        <p:nvSpPr>
          <p:cNvPr id="4" name="Slide Number Placeholder 3">
            <a:extLst>
              <a:ext uri="{FF2B5EF4-FFF2-40B4-BE49-F238E27FC236}">
                <a16:creationId xmlns:a16="http://schemas.microsoft.com/office/drawing/2014/main" id="{5B6686F6-2628-484C-4FA5-FF81B3076CC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9DAC5D-D6EC-4DB6-BBEF-13BA5B8572FD}"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532476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B5F0A4-5493-4AE9-FC80-B1578154B08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801FFB9-71DB-E65F-6B3E-713C040311C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593D6ED-3B60-80D5-9EF4-46B370FB2F61}"/>
              </a:ext>
            </a:extLst>
          </p:cNvPr>
          <p:cNvSpPr>
            <a:spLocks noGrp="1"/>
          </p:cNvSpPr>
          <p:nvPr>
            <p:ph type="body" idx="1"/>
          </p:nvPr>
        </p:nvSpPr>
        <p:spPr/>
        <p:txBody>
          <a:bodyPr/>
          <a:lstStyle/>
          <a:p>
            <a:r>
              <a:rPr lang="en-US" dirty="0"/>
              <a:t>The proposal’s uniform lot frontages, setbacks, driveways and perceived lot sizes concentrates a single design repeated 81 times.</a:t>
            </a:r>
          </a:p>
          <a:p>
            <a:endParaRPr lang="en-US" dirty="0"/>
          </a:p>
          <a:p>
            <a:pPr lvl="1"/>
            <a:r>
              <a:rPr lang="en-US" dirty="0"/>
              <a:t>The Secondary plan recognizes the variety of lot configurations in the Hamlet as a part of its character, the uniform repetition of the lot fabric undermines policy section  H4.5.1 that requires new development to provide “…a variety of lot sizes and setbacks…”.</a:t>
            </a:r>
          </a:p>
          <a:p>
            <a:pPr lvl="1"/>
            <a:endParaRPr lang="en-US" dirty="0"/>
          </a:p>
          <a:p>
            <a:pPr lvl="1"/>
            <a:r>
              <a:rPr lang="en-US" dirty="0"/>
              <a:t>Nowhere in the Hamlet can we find a repetitious urban design such as this, which indicates the proposal is not serving to “…preserve and build upon the unique heritage character of Glen Williams as a distinct hamlet…”, but rather upending this policy objective. </a:t>
            </a:r>
          </a:p>
          <a:p>
            <a:pPr lvl="1"/>
            <a:endParaRPr lang="en-US" dirty="0"/>
          </a:p>
          <a:p>
            <a:pPr lvl="0"/>
            <a:endParaRPr lang="en-US" dirty="0"/>
          </a:p>
          <a:p>
            <a:endParaRPr lang="en-CA" dirty="0"/>
          </a:p>
        </p:txBody>
      </p:sp>
      <p:sp>
        <p:nvSpPr>
          <p:cNvPr id="4" name="Slide Number Placeholder 3">
            <a:extLst>
              <a:ext uri="{FF2B5EF4-FFF2-40B4-BE49-F238E27FC236}">
                <a16:creationId xmlns:a16="http://schemas.microsoft.com/office/drawing/2014/main" id="{627BADEC-8FE1-4B04-D06C-98458DB1B0B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9DAC5D-D6EC-4DB6-BBEF-13BA5B8572FD}"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086389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6D4455-B10E-85E0-E227-77BD7488AC1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05ABE97-428F-7D95-C852-4531C94531C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2131505-29A8-E3D2-0991-3E12DC53AE86}"/>
              </a:ext>
            </a:extLst>
          </p:cNvPr>
          <p:cNvSpPr>
            <a:spLocks noGrp="1"/>
          </p:cNvSpPr>
          <p:nvPr>
            <p:ph type="body" idx="1"/>
          </p:nvPr>
        </p:nvSpPr>
        <p:spPr/>
        <p:txBody>
          <a:bodyPr/>
          <a:lstStyle/>
          <a:p>
            <a:endParaRPr lang="en-US" dirty="0"/>
          </a:p>
          <a:p>
            <a:r>
              <a:rPr lang="en-US" dirty="0"/>
              <a:t>This application requests significant variances to zoning requirements.</a:t>
            </a:r>
          </a:p>
          <a:p>
            <a:endParaRPr lang="en-US" dirty="0"/>
          </a:p>
          <a:p>
            <a:r>
              <a:rPr lang="en-US" dirty="0"/>
              <a:t>The proposal requests substantial reductions to the space and setback requirements mandated by the Secondary Plan and Town rules as you can see outlined here in this chart.</a:t>
            </a:r>
          </a:p>
          <a:p>
            <a:endParaRPr lang="en-US" dirty="0"/>
          </a:p>
          <a:p>
            <a:r>
              <a:rPr lang="en-US" dirty="0"/>
              <a:t>A 400% increase in units per hectare is being requested.</a:t>
            </a:r>
          </a:p>
        </p:txBody>
      </p:sp>
      <p:sp>
        <p:nvSpPr>
          <p:cNvPr id="4" name="Slide Number Placeholder 3">
            <a:extLst>
              <a:ext uri="{FF2B5EF4-FFF2-40B4-BE49-F238E27FC236}">
                <a16:creationId xmlns:a16="http://schemas.microsoft.com/office/drawing/2014/main" id="{E703BE7B-F109-0C45-D963-3AB6654D3E9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9DAC5D-D6EC-4DB6-BBEF-13BA5B8572FD}"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866102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D8BA60-EF38-B23D-E183-5974AF7EC68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F388640-7E15-511D-A7F4-8664DF53B5F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3BAE4F7-FBB6-BCE8-4D39-84F07B4C457A}"/>
              </a:ext>
            </a:extLst>
          </p:cNvPr>
          <p:cNvSpPr>
            <a:spLocks noGrp="1"/>
          </p:cNvSpPr>
          <p:nvPr>
            <p:ph type="body" idx="1"/>
          </p:nvPr>
        </p:nvSpPr>
        <p:spPr/>
        <p:txBody>
          <a:bodyPr/>
          <a:lstStyle/>
          <a:p>
            <a:r>
              <a:rPr lang="en-US" dirty="0"/>
              <a:t>The applicant suggests that the Provincial Policy Statement 2024, Section 1.4.1 provides justification for the proposed dense form of development</a:t>
            </a:r>
          </a:p>
          <a:p>
            <a:endParaRPr lang="en-US" dirty="0"/>
          </a:p>
          <a:p>
            <a:r>
              <a:rPr lang="en-US" dirty="0"/>
              <a:t>Section 1.4.1 states</a:t>
            </a:r>
          </a:p>
          <a:p>
            <a:endParaRPr lang="en-US" dirty="0"/>
          </a:p>
          <a:p>
            <a:r>
              <a:rPr lang="en-US" dirty="0"/>
              <a:t>To provide for an appropriate range and mix of housing options and densities required to meet projected requirements of current and future residents of the regional market area, planning authorities shall: b) maintain at all times where new development is to occur, land with servicing capacity sufficient to provide at least a three-year supply of residential units available through lands suitably zoned to facilitate residential intensification and redevelopment, and land in draft approved and registered plans.</a:t>
            </a:r>
          </a:p>
          <a:p>
            <a:endParaRPr lang="en-US" dirty="0"/>
          </a:p>
          <a:p>
            <a:r>
              <a:rPr lang="en-US" dirty="0"/>
              <a:t>The Town of Halton Hills Planning staff have confirmed they do not require 81 Townhouses in this rural hamlet to meet this requirement. </a:t>
            </a:r>
          </a:p>
          <a:p>
            <a:endParaRPr lang="en-US" dirty="0"/>
          </a:p>
          <a:p>
            <a:r>
              <a:rPr lang="en-US" dirty="0"/>
              <a:t>Sufficient new developments are already approved to meet the Town’s obligations.</a:t>
            </a:r>
          </a:p>
          <a:p>
            <a:endParaRPr lang="en-US" dirty="0"/>
          </a:p>
          <a:p>
            <a:endParaRPr lang="en-US" dirty="0"/>
          </a:p>
        </p:txBody>
      </p:sp>
      <p:sp>
        <p:nvSpPr>
          <p:cNvPr id="4" name="Slide Number Placeholder 3">
            <a:extLst>
              <a:ext uri="{FF2B5EF4-FFF2-40B4-BE49-F238E27FC236}">
                <a16:creationId xmlns:a16="http://schemas.microsoft.com/office/drawing/2014/main" id="{86BC75A4-7BB0-CB60-C9B9-F30F4627FCE9}"/>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9DAC5D-D6EC-4DB6-BBEF-13BA5B8572FD}"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724524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762B11-DD2E-9887-9D82-009D0DBA9B3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21A79C6-8A2A-9380-2AA8-CF8C832C5E8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51CF983-8855-EAC4-7112-23F353B736FB}"/>
              </a:ext>
            </a:extLst>
          </p:cNvPr>
          <p:cNvSpPr>
            <a:spLocks noGrp="1"/>
          </p:cNvSpPr>
          <p:nvPr>
            <p:ph type="body" idx="1"/>
          </p:nvPr>
        </p:nvSpPr>
        <p:spPr/>
        <p:txBody>
          <a:bodyPr/>
          <a:lstStyle/>
          <a:p>
            <a:r>
              <a:rPr lang="en-US" dirty="0"/>
              <a:t>Further to the argument of providing the Town of Halton Hills housing stock with options, the applicant states in the Planning Justification Report on pg. 42</a:t>
            </a:r>
          </a:p>
          <a:p>
            <a:r>
              <a:rPr lang="en-US" dirty="0"/>
              <a:t>that the proposed development will respond to the lack of smaller homes attainable for smaller families, couples, and single occupants, which provides additional opportunities for residents to ‘age in place’ and makes the community more inclusive. </a:t>
            </a:r>
          </a:p>
          <a:p>
            <a:endParaRPr lang="en-US" dirty="0"/>
          </a:p>
          <a:p>
            <a:r>
              <a:rPr lang="en-US" dirty="0"/>
              <a:t>These proposed units will range in size from 2,190 to 2,400 square feet. This square footage does not compute with the statement that this development would be responding to the lack of smaller homes. It is also highly doubtful that these units would qualify as “affordable” to purchase also given the ongoing Home Owner Association Fees due to the development being on a private road. </a:t>
            </a:r>
          </a:p>
          <a:p>
            <a:endParaRPr lang="en-US" dirty="0"/>
          </a:p>
          <a:p>
            <a:r>
              <a:rPr lang="en-US" dirty="0"/>
              <a:t>With a lot frontage of 7.5m and a proposed height exceeding the maximum allowable it appears the units are proposed to be 2-3 floors with many stairs. This does not equate to conducive “age in place” type of units.</a:t>
            </a:r>
          </a:p>
          <a:p>
            <a:endParaRPr lang="en-US" dirty="0"/>
          </a:p>
          <a:p>
            <a:r>
              <a:rPr lang="en-US" dirty="0"/>
              <a:t>There already is a wide range of housing options in the Glen. Many original small homes can be found in addition to the subdivisions.</a:t>
            </a:r>
          </a:p>
          <a:p>
            <a:endParaRPr lang="en-US" dirty="0"/>
          </a:p>
          <a:p>
            <a:endParaRPr lang="en-CA" dirty="0"/>
          </a:p>
        </p:txBody>
      </p:sp>
      <p:sp>
        <p:nvSpPr>
          <p:cNvPr id="4" name="Slide Number Placeholder 3">
            <a:extLst>
              <a:ext uri="{FF2B5EF4-FFF2-40B4-BE49-F238E27FC236}">
                <a16:creationId xmlns:a16="http://schemas.microsoft.com/office/drawing/2014/main" id="{0E5E2BE9-1E77-2D83-41BE-316ED623335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9DAC5D-D6EC-4DB6-BBEF-13BA5B8572FD}"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291248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827843-C7BA-1BFC-B397-20AE264D649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C0670EE3-3104-745E-1442-EF21092CD67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560034BC-EC57-E3CE-BAC6-00FAD4DFB672}"/>
              </a:ext>
            </a:extLst>
          </p:cNvPr>
          <p:cNvSpPr>
            <a:spLocks noGrp="1"/>
          </p:cNvSpPr>
          <p:nvPr>
            <p:ph type="dt" sz="half" idx="10"/>
          </p:nvPr>
        </p:nvSpPr>
        <p:spPr/>
        <p:txBody>
          <a:bodyPr/>
          <a:lstStyle/>
          <a:p>
            <a:fld id="{E06F89C1-4E94-469D-AC7F-340C2FD23BFC}" type="datetimeFigureOut">
              <a:rPr lang="en-CA" smtClean="0"/>
              <a:t>2025-03-23</a:t>
            </a:fld>
            <a:endParaRPr lang="en-CA"/>
          </a:p>
        </p:txBody>
      </p:sp>
      <p:sp>
        <p:nvSpPr>
          <p:cNvPr id="5" name="Footer Placeholder 4">
            <a:extLst>
              <a:ext uri="{FF2B5EF4-FFF2-40B4-BE49-F238E27FC236}">
                <a16:creationId xmlns:a16="http://schemas.microsoft.com/office/drawing/2014/main" id="{5302CA95-9440-C389-CC60-15A28E6A63D3}"/>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D6588329-AE5B-67AA-660E-D764FDC07B44}"/>
              </a:ext>
            </a:extLst>
          </p:cNvPr>
          <p:cNvSpPr>
            <a:spLocks noGrp="1"/>
          </p:cNvSpPr>
          <p:nvPr>
            <p:ph type="sldNum" sz="quarter" idx="12"/>
          </p:nvPr>
        </p:nvSpPr>
        <p:spPr/>
        <p:txBody>
          <a:bodyPr/>
          <a:lstStyle/>
          <a:p>
            <a:fld id="{DE0456D9-4FC6-4F3C-830E-CC4A77B22C71}" type="slidenum">
              <a:rPr lang="en-CA" smtClean="0"/>
              <a:t>‹#›</a:t>
            </a:fld>
            <a:endParaRPr lang="en-CA"/>
          </a:p>
        </p:txBody>
      </p:sp>
    </p:spTree>
    <p:extLst>
      <p:ext uri="{BB962C8B-B14F-4D97-AF65-F5344CB8AC3E}">
        <p14:creationId xmlns:p14="http://schemas.microsoft.com/office/powerpoint/2010/main" val="36656271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459591-02F9-CD0F-5A00-9C199A3099C2}"/>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DE9F70B7-2B43-BC1F-BC8D-0D8F4B2B62D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AFC06B4F-257B-42F8-8601-B14022A7D1A7}"/>
              </a:ext>
            </a:extLst>
          </p:cNvPr>
          <p:cNvSpPr>
            <a:spLocks noGrp="1"/>
          </p:cNvSpPr>
          <p:nvPr>
            <p:ph type="dt" sz="half" idx="10"/>
          </p:nvPr>
        </p:nvSpPr>
        <p:spPr/>
        <p:txBody>
          <a:bodyPr/>
          <a:lstStyle/>
          <a:p>
            <a:fld id="{E06F89C1-4E94-469D-AC7F-340C2FD23BFC}" type="datetimeFigureOut">
              <a:rPr lang="en-CA" smtClean="0"/>
              <a:t>2025-03-23</a:t>
            </a:fld>
            <a:endParaRPr lang="en-CA"/>
          </a:p>
        </p:txBody>
      </p:sp>
      <p:sp>
        <p:nvSpPr>
          <p:cNvPr id="5" name="Footer Placeholder 4">
            <a:extLst>
              <a:ext uri="{FF2B5EF4-FFF2-40B4-BE49-F238E27FC236}">
                <a16:creationId xmlns:a16="http://schemas.microsoft.com/office/drawing/2014/main" id="{578C3D61-0EE4-E1DF-1E74-9C20576AA0AE}"/>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A61A472E-3E92-4438-A77B-BD9335B6E4F8}"/>
              </a:ext>
            </a:extLst>
          </p:cNvPr>
          <p:cNvSpPr>
            <a:spLocks noGrp="1"/>
          </p:cNvSpPr>
          <p:nvPr>
            <p:ph type="sldNum" sz="quarter" idx="12"/>
          </p:nvPr>
        </p:nvSpPr>
        <p:spPr/>
        <p:txBody>
          <a:bodyPr/>
          <a:lstStyle/>
          <a:p>
            <a:fld id="{DE0456D9-4FC6-4F3C-830E-CC4A77B22C71}" type="slidenum">
              <a:rPr lang="en-CA" smtClean="0"/>
              <a:t>‹#›</a:t>
            </a:fld>
            <a:endParaRPr lang="en-CA"/>
          </a:p>
        </p:txBody>
      </p:sp>
    </p:spTree>
    <p:extLst>
      <p:ext uri="{BB962C8B-B14F-4D97-AF65-F5344CB8AC3E}">
        <p14:creationId xmlns:p14="http://schemas.microsoft.com/office/powerpoint/2010/main" val="34200416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CA44B9E-D448-FDE5-5EDC-03C5A56D0F5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B011F8D5-E60E-DD69-F83C-76C5FC01B34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FC11C3FE-63DF-F85F-ADF4-F6A283AAB127}"/>
              </a:ext>
            </a:extLst>
          </p:cNvPr>
          <p:cNvSpPr>
            <a:spLocks noGrp="1"/>
          </p:cNvSpPr>
          <p:nvPr>
            <p:ph type="dt" sz="half" idx="10"/>
          </p:nvPr>
        </p:nvSpPr>
        <p:spPr/>
        <p:txBody>
          <a:bodyPr/>
          <a:lstStyle/>
          <a:p>
            <a:fld id="{E06F89C1-4E94-469D-AC7F-340C2FD23BFC}" type="datetimeFigureOut">
              <a:rPr lang="en-CA" smtClean="0"/>
              <a:t>2025-03-23</a:t>
            </a:fld>
            <a:endParaRPr lang="en-CA"/>
          </a:p>
        </p:txBody>
      </p:sp>
      <p:sp>
        <p:nvSpPr>
          <p:cNvPr id="5" name="Footer Placeholder 4">
            <a:extLst>
              <a:ext uri="{FF2B5EF4-FFF2-40B4-BE49-F238E27FC236}">
                <a16:creationId xmlns:a16="http://schemas.microsoft.com/office/drawing/2014/main" id="{4C7FFF8A-9CFC-88A6-8629-484B2966DA08}"/>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6DB595A6-D79A-B33F-DCDE-77D0461EE82B}"/>
              </a:ext>
            </a:extLst>
          </p:cNvPr>
          <p:cNvSpPr>
            <a:spLocks noGrp="1"/>
          </p:cNvSpPr>
          <p:nvPr>
            <p:ph type="sldNum" sz="quarter" idx="12"/>
          </p:nvPr>
        </p:nvSpPr>
        <p:spPr/>
        <p:txBody>
          <a:bodyPr/>
          <a:lstStyle/>
          <a:p>
            <a:fld id="{DE0456D9-4FC6-4F3C-830E-CC4A77B22C71}" type="slidenum">
              <a:rPr lang="en-CA" smtClean="0"/>
              <a:t>‹#›</a:t>
            </a:fld>
            <a:endParaRPr lang="en-CA"/>
          </a:p>
        </p:txBody>
      </p:sp>
    </p:spTree>
    <p:extLst>
      <p:ext uri="{BB962C8B-B14F-4D97-AF65-F5344CB8AC3E}">
        <p14:creationId xmlns:p14="http://schemas.microsoft.com/office/powerpoint/2010/main" val="6155187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12B046-1457-D184-586F-E7189F9A0743}"/>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C0562181-86BD-FB22-FCDB-34004E04757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DF813764-194E-C930-7822-7A1CA194DE9D}"/>
              </a:ext>
            </a:extLst>
          </p:cNvPr>
          <p:cNvSpPr>
            <a:spLocks noGrp="1"/>
          </p:cNvSpPr>
          <p:nvPr>
            <p:ph type="dt" sz="half" idx="10"/>
          </p:nvPr>
        </p:nvSpPr>
        <p:spPr/>
        <p:txBody>
          <a:bodyPr/>
          <a:lstStyle/>
          <a:p>
            <a:fld id="{E06F89C1-4E94-469D-AC7F-340C2FD23BFC}" type="datetimeFigureOut">
              <a:rPr lang="en-CA" smtClean="0"/>
              <a:t>2025-03-23</a:t>
            </a:fld>
            <a:endParaRPr lang="en-CA"/>
          </a:p>
        </p:txBody>
      </p:sp>
      <p:sp>
        <p:nvSpPr>
          <p:cNvPr id="5" name="Footer Placeholder 4">
            <a:extLst>
              <a:ext uri="{FF2B5EF4-FFF2-40B4-BE49-F238E27FC236}">
                <a16:creationId xmlns:a16="http://schemas.microsoft.com/office/drawing/2014/main" id="{41C14810-AC71-6367-4EE0-E97221EAD000}"/>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B09FB526-39BB-29F4-21A1-72A72FD85600}"/>
              </a:ext>
            </a:extLst>
          </p:cNvPr>
          <p:cNvSpPr>
            <a:spLocks noGrp="1"/>
          </p:cNvSpPr>
          <p:nvPr>
            <p:ph type="sldNum" sz="quarter" idx="12"/>
          </p:nvPr>
        </p:nvSpPr>
        <p:spPr/>
        <p:txBody>
          <a:bodyPr/>
          <a:lstStyle/>
          <a:p>
            <a:fld id="{DE0456D9-4FC6-4F3C-830E-CC4A77B22C71}" type="slidenum">
              <a:rPr lang="en-CA" smtClean="0"/>
              <a:t>‹#›</a:t>
            </a:fld>
            <a:endParaRPr lang="en-CA"/>
          </a:p>
        </p:txBody>
      </p:sp>
    </p:spTree>
    <p:extLst>
      <p:ext uri="{BB962C8B-B14F-4D97-AF65-F5344CB8AC3E}">
        <p14:creationId xmlns:p14="http://schemas.microsoft.com/office/powerpoint/2010/main" val="19238008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1677B2-2459-7CDF-41A6-352D501200F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081BE3F9-4840-EF1F-CFC5-FFFCF6EB458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F43EEE1-8CCB-85E2-E4C2-DEFE2232B4D1}"/>
              </a:ext>
            </a:extLst>
          </p:cNvPr>
          <p:cNvSpPr>
            <a:spLocks noGrp="1"/>
          </p:cNvSpPr>
          <p:nvPr>
            <p:ph type="dt" sz="half" idx="10"/>
          </p:nvPr>
        </p:nvSpPr>
        <p:spPr/>
        <p:txBody>
          <a:bodyPr/>
          <a:lstStyle/>
          <a:p>
            <a:fld id="{E06F89C1-4E94-469D-AC7F-340C2FD23BFC}" type="datetimeFigureOut">
              <a:rPr lang="en-CA" smtClean="0"/>
              <a:t>2025-03-23</a:t>
            </a:fld>
            <a:endParaRPr lang="en-CA"/>
          </a:p>
        </p:txBody>
      </p:sp>
      <p:sp>
        <p:nvSpPr>
          <p:cNvPr id="5" name="Footer Placeholder 4">
            <a:extLst>
              <a:ext uri="{FF2B5EF4-FFF2-40B4-BE49-F238E27FC236}">
                <a16:creationId xmlns:a16="http://schemas.microsoft.com/office/drawing/2014/main" id="{E4428467-E492-C982-2445-BBA9F39FC3CA}"/>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A96C6210-1DBC-4DA3-6E1A-6E042FD539D1}"/>
              </a:ext>
            </a:extLst>
          </p:cNvPr>
          <p:cNvSpPr>
            <a:spLocks noGrp="1"/>
          </p:cNvSpPr>
          <p:nvPr>
            <p:ph type="sldNum" sz="quarter" idx="12"/>
          </p:nvPr>
        </p:nvSpPr>
        <p:spPr/>
        <p:txBody>
          <a:bodyPr/>
          <a:lstStyle/>
          <a:p>
            <a:fld id="{DE0456D9-4FC6-4F3C-830E-CC4A77B22C71}" type="slidenum">
              <a:rPr lang="en-CA" smtClean="0"/>
              <a:t>‹#›</a:t>
            </a:fld>
            <a:endParaRPr lang="en-CA"/>
          </a:p>
        </p:txBody>
      </p:sp>
    </p:spTree>
    <p:extLst>
      <p:ext uri="{BB962C8B-B14F-4D97-AF65-F5344CB8AC3E}">
        <p14:creationId xmlns:p14="http://schemas.microsoft.com/office/powerpoint/2010/main" val="22716514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A9179B-CBB7-7EDE-C2A0-A2EB802D2D5F}"/>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C198372F-9E66-B31C-D039-060924E7A9D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4AFD5E8A-D374-6CFD-6093-453C459636D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4508D0E0-7347-7C6A-0A50-82391612F458}"/>
              </a:ext>
            </a:extLst>
          </p:cNvPr>
          <p:cNvSpPr>
            <a:spLocks noGrp="1"/>
          </p:cNvSpPr>
          <p:nvPr>
            <p:ph type="dt" sz="half" idx="10"/>
          </p:nvPr>
        </p:nvSpPr>
        <p:spPr/>
        <p:txBody>
          <a:bodyPr/>
          <a:lstStyle/>
          <a:p>
            <a:fld id="{E06F89C1-4E94-469D-AC7F-340C2FD23BFC}" type="datetimeFigureOut">
              <a:rPr lang="en-CA" smtClean="0"/>
              <a:t>2025-03-23</a:t>
            </a:fld>
            <a:endParaRPr lang="en-CA"/>
          </a:p>
        </p:txBody>
      </p:sp>
      <p:sp>
        <p:nvSpPr>
          <p:cNvPr id="6" name="Footer Placeholder 5">
            <a:extLst>
              <a:ext uri="{FF2B5EF4-FFF2-40B4-BE49-F238E27FC236}">
                <a16:creationId xmlns:a16="http://schemas.microsoft.com/office/drawing/2014/main" id="{545544EE-5FAA-B62A-7E0F-F099937803C9}"/>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CB7E3F16-441A-A7E1-BFB9-052E1430B885}"/>
              </a:ext>
            </a:extLst>
          </p:cNvPr>
          <p:cNvSpPr>
            <a:spLocks noGrp="1"/>
          </p:cNvSpPr>
          <p:nvPr>
            <p:ph type="sldNum" sz="quarter" idx="12"/>
          </p:nvPr>
        </p:nvSpPr>
        <p:spPr/>
        <p:txBody>
          <a:bodyPr/>
          <a:lstStyle/>
          <a:p>
            <a:fld id="{DE0456D9-4FC6-4F3C-830E-CC4A77B22C71}" type="slidenum">
              <a:rPr lang="en-CA" smtClean="0"/>
              <a:t>‹#›</a:t>
            </a:fld>
            <a:endParaRPr lang="en-CA"/>
          </a:p>
        </p:txBody>
      </p:sp>
    </p:spTree>
    <p:extLst>
      <p:ext uri="{BB962C8B-B14F-4D97-AF65-F5344CB8AC3E}">
        <p14:creationId xmlns:p14="http://schemas.microsoft.com/office/powerpoint/2010/main" val="41114413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8A4E12-DC04-05D0-55DD-E0B67C3C8F0E}"/>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79F3AA9D-D973-DA9C-03F1-EE939F62F6A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BF8CACB-348F-8075-05A5-4F9CA6BE5D9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E0AE2F7A-7AF1-E7D4-E431-C905B9848CF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FAAB3DF-C9B4-41E6-8DCC-3920A642A9B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84804E35-A72A-B999-9E14-796905DEAF6C}"/>
              </a:ext>
            </a:extLst>
          </p:cNvPr>
          <p:cNvSpPr>
            <a:spLocks noGrp="1"/>
          </p:cNvSpPr>
          <p:nvPr>
            <p:ph type="dt" sz="half" idx="10"/>
          </p:nvPr>
        </p:nvSpPr>
        <p:spPr/>
        <p:txBody>
          <a:bodyPr/>
          <a:lstStyle/>
          <a:p>
            <a:fld id="{E06F89C1-4E94-469D-AC7F-340C2FD23BFC}" type="datetimeFigureOut">
              <a:rPr lang="en-CA" smtClean="0"/>
              <a:t>2025-03-23</a:t>
            </a:fld>
            <a:endParaRPr lang="en-CA"/>
          </a:p>
        </p:txBody>
      </p:sp>
      <p:sp>
        <p:nvSpPr>
          <p:cNvPr id="8" name="Footer Placeholder 7">
            <a:extLst>
              <a:ext uri="{FF2B5EF4-FFF2-40B4-BE49-F238E27FC236}">
                <a16:creationId xmlns:a16="http://schemas.microsoft.com/office/drawing/2014/main" id="{C038BA6F-B225-A9FF-41BE-043100DDF338}"/>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71D11F36-2431-37FF-C290-E68F2BBBC6D9}"/>
              </a:ext>
            </a:extLst>
          </p:cNvPr>
          <p:cNvSpPr>
            <a:spLocks noGrp="1"/>
          </p:cNvSpPr>
          <p:nvPr>
            <p:ph type="sldNum" sz="quarter" idx="12"/>
          </p:nvPr>
        </p:nvSpPr>
        <p:spPr/>
        <p:txBody>
          <a:bodyPr/>
          <a:lstStyle/>
          <a:p>
            <a:fld id="{DE0456D9-4FC6-4F3C-830E-CC4A77B22C71}" type="slidenum">
              <a:rPr lang="en-CA" smtClean="0"/>
              <a:t>‹#›</a:t>
            </a:fld>
            <a:endParaRPr lang="en-CA"/>
          </a:p>
        </p:txBody>
      </p:sp>
    </p:spTree>
    <p:extLst>
      <p:ext uri="{BB962C8B-B14F-4D97-AF65-F5344CB8AC3E}">
        <p14:creationId xmlns:p14="http://schemas.microsoft.com/office/powerpoint/2010/main" val="24581934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F1F781-C8DC-7CE6-1930-C4073638B555}"/>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70764665-2DDC-974D-2565-6FBE510A0B41}"/>
              </a:ext>
            </a:extLst>
          </p:cNvPr>
          <p:cNvSpPr>
            <a:spLocks noGrp="1"/>
          </p:cNvSpPr>
          <p:nvPr>
            <p:ph type="dt" sz="half" idx="10"/>
          </p:nvPr>
        </p:nvSpPr>
        <p:spPr/>
        <p:txBody>
          <a:bodyPr/>
          <a:lstStyle/>
          <a:p>
            <a:fld id="{E06F89C1-4E94-469D-AC7F-340C2FD23BFC}" type="datetimeFigureOut">
              <a:rPr lang="en-CA" smtClean="0"/>
              <a:t>2025-03-23</a:t>
            </a:fld>
            <a:endParaRPr lang="en-CA"/>
          </a:p>
        </p:txBody>
      </p:sp>
      <p:sp>
        <p:nvSpPr>
          <p:cNvPr id="4" name="Footer Placeholder 3">
            <a:extLst>
              <a:ext uri="{FF2B5EF4-FFF2-40B4-BE49-F238E27FC236}">
                <a16:creationId xmlns:a16="http://schemas.microsoft.com/office/drawing/2014/main" id="{3513A503-42FD-1513-B17F-B9B06A7E2643}"/>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B572089F-3A8E-7104-4097-E756A2042751}"/>
              </a:ext>
            </a:extLst>
          </p:cNvPr>
          <p:cNvSpPr>
            <a:spLocks noGrp="1"/>
          </p:cNvSpPr>
          <p:nvPr>
            <p:ph type="sldNum" sz="quarter" idx="12"/>
          </p:nvPr>
        </p:nvSpPr>
        <p:spPr/>
        <p:txBody>
          <a:bodyPr/>
          <a:lstStyle/>
          <a:p>
            <a:fld id="{DE0456D9-4FC6-4F3C-830E-CC4A77B22C71}" type="slidenum">
              <a:rPr lang="en-CA" smtClean="0"/>
              <a:t>‹#›</a:t>
            </a:fld>
            <a:endParaRPr lang="en-CA"/>
          </a:p>
        </p:txBody>
      </p:sp>
    </p:spTree>
    <p:extLst>
      <p:ext uri="{BB962C8B-B14F-4D97-AF65-F5344CB8AC3E}">
        <p14:creationId xmlns:p14="http://schemas.microsoft.com/office/powerpoint/2010/main" val="32061756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0727A20-A98E-BC8C-5C57-6953F5184A60}"/>
              </a:ext>
            </a:extLst>
          </p:cNvPr>
          <p:cNvSpPr>
            <a:spLocks noGrp="1"/>
          </p:cNvSpPr>
          <p:nvPr>
            <p:ph type="dt" sz="half" idx="10"/>
          </p:nvPr>
        </p:nvSpPr>
        <p:spPr/>
        <p:txBody>
          <a:bodyPr/>
          <a:lstStyle/>
          <a:p>
            <a:fld id="{E06F89C1-4E94-469D-AC7F-340C2FD23BFC}" type="datetimeFigureOut">
              <a:rPr lang="en-CA" smtClean="0"/>
              <a:t>2025-03-23</a:t>
            </a:fld>
            <a:endParaRPr lang="en-CA"/>
          </a:p>
        </p:txBody>
      </p:sp>
      <p:sp>
        <p:nvSpPr>
          <p:cNvPr id="3" name="Footer Placeholder 2">
            <a:extLst>
              <a:ext uri="{FF2B5EF4-FFF2-40B4-BE49-F238E27FC236}">
                <a16:creationId xmlns:a16="http://schemas.microsoft.com/office/drawing/2014/main" id="{AF9A51F2-8E97-4A53-93E8-4C4E1C275CD3}"/>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BBBFD512-8B36-1DF0-4AFA-F56D68884E90}"/>
              </a:ext>
            </a:extLst>
          </p:cNvPr>
          <p:cNvSpPr>
            <a:spLocks noGrp="1"/>
          </p:cNvSpPr>
          <p:nvPr>
            <p:ph type="sldNum" sz="quarter" idx="12"/>
          </p:nvPr>
        </p:nvSpPr>
        <p:spPr/>
        <p:txBody>
          <a:bodyPr/>
          <a:lstStyle/>
          <a:p>
            <a:fld id="{DE0456D9-4FC6-4F3C-830E-CC4A77B22C71}" type="slidenum">
              <a:rPr lang="en-CA" smtClean="0"/>
              <a:t>‹#›</a:t>
            </a:fld>
            <a:endParaRPr lang="en-CA"/>
          </a:p>
        </p:txBody>
      </p:sp>
    </p:spTree>
    <p:extLst>
      <p:ext uri="{BB962C8B-B14F-4D97-AF65-F5344CB8AC3E}">
        <p14:creationId xmlns:p14="http://schemas.microsoft.com/office/powerpoint/2010/main" val="17904255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385398-9AB7-D143-CA72-93A89DDBBBA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DA4122E4-9FD4-928A-3F28-2C615F75A79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4E56AB72-A09F-EA4F-C00A-D757797089F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1B2908E-7972-7CD5-C3B7-F728ABAEFC24}"/>
              </a:ext>
            </a:extLst>
          </p:cNvPr>
          <p:cNvSpPr>
            <a:spLocks noGrp="1"/>
          </p:cNvSpPr>
          <p:nvPr>
            <p:ph type="dt" sz="half" idx="10"/>
          </p:nvPr>
        </p:nvSpPr>
        <p:spPr/>
        <p:txBody>
          <a:bodyPr/>
          <a:lstStyle/>
          <a:p>
            <a:fld id="{E06F89C1-4E94-469D-AC7F-340C2FD23BFC}" type="datetimeFigureOut">
              <a:rPr lang="en-CA" smtClean="0"/>
              <a:t>2025-03-23</a:t>
            </a:fld>
            <a:endParaRPr lang="en-CA"/>
          </a:p>
        </p:txBody>
      </p:sp>
      <p:sp>
        <p:nvSpPr>
          <p:cNvPr id="6" name="Footer Placeholder 5">
            <a:extLst>
              <a:ext uri="{FF2B5EF4-FFF2-40B4-BE49-F238E27FC236}">
                <a16:creationId xmlns:a16="http://schemas.microsoft.com/office/drawing/2014/main" id="{3DF43033-9881-F14F-AC8A-A80DC3DEF292}"/>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A252EE82-8163-3FA2-E83D-C2CD2795C705}"/>
              </a:ext>
            </a:extLst>
          </p:cNvPr>
          <p:cNvSpPr>
            <a:spLocks noGrp="1"/>
          </p:cNvSpPr>
          <p:nvPr>
            <p:ph type="sldNum" sz="quarter" idx="12"/>
          </p:nvPr>
        </p:nvSpPr>
        <p:spPr/>
        <p:txBody>
          <a:bodyPr/>
          <a:lstStyle/>
          <a:p>
            <a:fld id="{DE0456D9-4FC6-4F3C-830E-CC4A77B22C71}" type="slidenum">
              <a:rPr lang="en-CA" smtClean="0"/>
              <a:t>‹#›</a:t>
            </a:fld>
            <a:endParaRPr lang="en-CA"/>
          </a:p>
        </p:txBody>
      </p:sp>
    </p:spTree>
    <p:extLst>
      <p:ext uri="{BB962C8B-B14F-4D97-AF65-F5344CB8AC3E}">
        <p14:creationId xmlns:p14="http://schemas.microsoft.com/office/powerpoint/2010/main" val="31054170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998DCE-C097-9D8C-9191-7015BC4E2B8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31A12D39-10C4-545C-4194-0A52B5F2C73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66576FB1-08B9-AA33-DEA0-ACF82E9A8C8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AB70B55-072D-8328-5965-78379742797A}"/>
              </a:ext>
            </a:extLst>
          </p:cNvPr>
          <p:cNvSpPr>
            <a:spLocks noGrp="1"/>
          </p:cNvSpPr>
          <p:nvPr>
            <p:ph type="dt" sz="half" idx="10"/>
          </p:nvPr>
        </p:nvSpPr>
        <p:spPr/>
        <p:txBody>
          <a:bodyPr/>
          <a:lstStyle/>
          <a:p>
            <a:fld id="{E06F89C1-4E94-469D-AC7F-340C2FD23BFC}" type="datetimeFigureOut">
              <a:rPr lang="en-CA" smtClean="0"/>
              <a:t>2025-03-23</a:t>
            </a:fld>
            <a:endParaRPr lang="en-CA"/>
          </a:p>
        </p:txBody>
      </p:sp>
      <p:sp>
        <p:nvSpPr>
          <p:cNvPr id="6" name="Footer Placeholder 5">
            <a:extLst>
              <a:ext uri="{FF2B5EF4-FFF2-40B4-BE49-F238E27FC236}">
                <a16:creationId xmlns:a16="http://schemas.microsoft.com/office/drawing/2014/main" id="{F289CC2E-6E97-D8BE-3082-8B1E5987ADD7}"/>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E9225602-C66D-A1AD-B9BD-D2F021D86A9C}"/>
              </a:ext>
            </a:extLst>
          </p:cNvPr>
          <p:cNvSpPr>
            <a:spLocks noGrp="1"/>
          </p:cNvSpPr>
          <p:nvPr>
            <p:ph type="sldNum" sz="quarter" idx="12"/>
          </p:nvPr>
        </p:nvSpPr>
        <p:spPr/>
        <p:txBody>
          <a:bodyPr/>
          <a:lstStyle/>
          <a:p>
            <a:fld id="{DE0456D9-4FC6-4F3C-830E-CC4A77B22C71}" type="slidenum">
              <a:rPr lang="en-CA" smtClean="0"/>
              <a:t>‹#›</a:t>
            </a:fld>
            <a:endParaRPr lang="en-CA"/>
          </a:p>
        </p:txBody>
      </p:sp>
    </p:spTree>
    <p:extLst>
      <p:ext uri="{BB962C8B-B14F-4D97-AF65-F5344CB8AC3E}">
        <p14:creationId xmlns:p14="http://schemas.microsoft.com/office/powerpoint/2010/main" val="26238342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9092926-FE65-D00A-BBDF-752739C1D1B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D5F42FCB-6D9E-CDDB-CA8C-3E22E250BAC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A8943077-49BD-6A89-8F49-212543908A6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6F89C1-4E94-469D-AC7F-340C2FD23BFC}" type="datetimeFigureOut">
              <a:rPr lang="en-CA" smtClean="0"/>
              <a:t>2025-03-23</a:t>
            </a:fld>
            <a:endParaRPr lang="en-CA"/>
          </a:p>
        </p:txBody>
      </p:sp>
      <p:sp>
        <p:nvSpPr>
          <p:cNvPr id="5" name="Footer Placeholder 4">
            <a:extLst>
              <a:ext uri="{FF2B5EF4-FFF2-40B4-BE49-F238E27FC236}">
                <a16:creationId xmlns:a16="http://schemas.microsoft.com/office/drawing/2014/main" id="{75EB6734-65EF-40C0-2B7F-954FE65AE4F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a:extLst>
              <a:ext uri="{FF2B5EF4-FFF2-40B4-BE49-F238E27FC236}">
                <a16:creationId xmlns:a16="http://schemas.microsoft.com/office/drawing/2014/main" id="{AFEC302D-E9B8-2133-16A4-2F501242B7E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0456D9-4FC6-4F3C-830E-CC4A77B22C71}" type="slidenum">
              <a:rPr lang="en-CA" smtClean="0"/>
              <a:t>‹#›</a:t>
            </a:fld>
            <a:endParaRPr lang="en-CA"/>
          </a:p>
        </p:txBody>
      </p:sp>
    </p:spTree>
    <p:extLst>
      <p:ext uri="{BB962C8B-B14F-4D97-AF65-F5344CB8AC3E}">
        <p14:creationId xmlns:p14="http://schemas.microsoft.com/office/powerpoint/2010/main" val="4121385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B87C619C-EBAB-488E-96B9-153AA4C9B4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Freeform: Shape 26">
            <a:extLst>
              <a:ext uri="{FF2B5EF4-FFF2-40B4-BE49-F238E27FC236}">
                <a16:creationId xmlns:a16="http://schemas.microsoft.com/office/drawing/2014/main" id="{130DA1C1-36FD-41D8-9826-EE797BF39B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453312" cy="6858000"/>
          </a:xfrm>
          <a:custGeom>
            <a:avLst/>
            <a:gdLst>
              <a:gd name="connsiteX0" fmla="*/ 0 w 7433452"/>
              <a:gd name="connsiteY0" fmla="*/ 0 h 6858000"/>
              <a:gd name="connsiteX1" fmla="*/ 1592736 w 7433452"/>
              <a:gd name="connsiteY1" fmla="*/ 0 h 6858000"/>
              <a:gd name="connsiteX2" fmla="*/ 2171700 w 7433452"/>
              <a:gd name="connsiteY2" fmla="*/ 0 h 6858000"/>
              <a:gd name="connsiteX3" fmla="*/ 2762696 w 7433452"/>
              <a:gd name="connsiteY3" fmla="*/ 0 h 6858000"/>
              <a:gd name="connsiteX4" fmla="*/ 2829254 w 7433452"/>
              <a:gd name="connsiteY4" fmla="*/ 0 h 6858000"/>
              <a:gd name="connsiteX5" fmla="*/ 7415310 w 7433452"/>
              <a:gd name="connsiteY5" fmla="*/ 0 h 6858000"/>
              <a:gd name="connsiteX6" fmla="*/ 7405703 w 7433452"/>
              <a:gd name="connsiteY6" fmla="*/ 94814 h 6858000"/>
              <a:gd name="connsiteX7" fmla="*/ 7410754 w 7433452"/>
              <a:gd name="connsiteY7" fmla="*/ 421796 h 6858000"/>
              <a:gd name="connsiteX8" fmla="*/ 7414688 w 7433452"/>
              <a:gd name="connsiteY8" fmla="*/ 812192 h 6858000"/>
              <a:gd name="connsiteX9" fmla="*/ 7395017 w 7433452"/>
              <a:gd name="connsiteY9" fmla="*/ 1113642 h 6858000"/>
              <a:gd name="connsiteX10" fmla="*/ 7422810 w 7433452"/>
              <a:gd name="connsiteY10" fmla="*/ 1796708 h 6858000"/>
              <a:gd name="connsiteX11" fmla="*/ 7421161 w 7433452"/>
              <a:gd name="connsiteY11" fmla="*/ 2327333 h 6858000"/>
              <a:gd name="connsiteX12" fmla="*/ 7412023 w 7433452"/>
              <a:gd name="connsiteY12" fmla="*/ 2784280 h 6858000"/>
              <a:gd name="connsiteX13" fmla="*/ 7417480 w 7433452"/>
              <a:gd name="connsiteY13" fmla="*/ 2985458 h 6858000"/>
              <a:gd name="connsiteX14" fmla="*/ 7403774 w 7433452"/>
              <a:gd name="connsiteY14" fmla="*/ 3531096 h 6858000"/>
              <a:gd name="connsiteX15" fmla="*/ 7414307 w 7433452"/>
              <a:gd name="connsiteY15" fmla="*/ 4336830 h 6858000"/>
              <a:gd name="connsiteX16" fmla="*/ 7413419 w 7433452"/>
              <a:gd name="connsiteY16" fmla="*/ 5026893 h 6858000"/>
              <a:gd name="connsiteX17" fmla="*/ 7417734 w 7433452"/>
              <a:gd name="connsiteY17" fmla="*/ 5252632 h 6858000"/>
              <a:gd name="connsiteX18" fmla="*/ 7417734 w 7433452"/>
              <a:gd name="connsiteY18" fmla="*/ 5466282 h 6858000"/>
              <a:gd name="connsiteX19" fmla="*/ 7379659 w 7433452"/>
              <a:gd name="connsiteY19" fmla="*/ 6121225 h 6858000"/>
              <a:gd name="connsiteX20" fmla="*/ 7395115 w 7433452"/>
              <a:gd name="connsiteY20" fmla="*/ 6708907 h 6858000"/>
              <a:gd name="connsiteX21" fmla="*/ 7412408 w 7433452"/>
              <a:gd name="connsiteY21" fmla="*/ 6858000 h 6858000"/>
              <a:gd name="connsiteX22" fmla="*/ 2829254 w 7433452"/>
              <a:gd name="connsiteY22" fmla="*/ 6858000 h 6858000"/>
              <a:gd name="connsiteX23" fmla="*/ 2762696 w 7433452"/>
              <a:gd name="connsiteY23" fmla="*/ 6858000 h 6858000"/>
              <a:gd name="connsiteX24" fmla="*/ 2171700 w 7433452"/>
              <a:gd name="connsiteY24" fmla="*/ 6858000 h 6858000"/>
              <a:gd name="connsiteX25" fmla="*/ 1592736 w 7433452"/>
              <a:gd name="connsiteY25" fmla="*/ 6858000 h 6858000"/>
              <a:gd name="connsiteX26" fmla="*/ 0 w 7433452"/>
              <a:gd name="connsiteY2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433452" h="6858000">
                <a:moveTo>
                  <a:pt x="0" y="0"/>
                </a:moveTo>
                <a:lnTo>
                  <a:pt x="1592736" y="0"/>
                </a:lnTo>
                <a:lnTo>
                  <a:pt x="2171700" y="0"/>
                </a:lnTo>
                <a:lnTo>
                  <a:pt x="2762696" y="0"/>
                </a:lnTo>
                <a:lnTo>
                  <a:pt x="2829254" y="0"/>
                </a:lnTo>
                <a:lnTo>
                  <a:pt x="7415310" y="0"/>
                </a:lnTo>
                <a:lnTo>
                  <a:pt x="7405703" y="94814"/>
                </a:lnTo>
                <a:cubicBezTo>
                  <a:pt x="7398856" y="203629"/>
                  <a:pt x="7403520" y="312712"/>
                  <a:pt x="7410754" y="421796"/>
                </a:cubicBezTo>
                <a:cubicBezTo>
                  <a:pt x="7421580" y="551656"/>
                  <a:pt x="7422900" y="682144"/>
                  <a:pt x="7414688" y="812192"/>
                </a:cubicBezTo>
                <a:cubicBezTo>
                  <a:pt x="7406693" y="912591"/>
                  <a:pt x="7397682" y="1012988"/>
                  <a:pt x="7395017" y="1113642"/>
                </a:cubicBezTo>
                <a:cubicBezTo>
                  <a:pt x="7388670" y="1342689"/>
                  <a:pt x="7407708" y="1569316"/>
                  <a:pt x="7422810" y="1796708"/>
                </a:cubicBezTo>
                <a:cubicBezTo>
                  <a:pt x="7434487" y="1973710"/>
                  <a:pt x="7439944" y="2150457"/>
                  <a:pt x="7421161" y="2327333"/>
                </a:cubicBezTo>
                <a:cubicBezTo>
                  <a:pt x="7405170" y="2479266"/>
                  <a:pt x="7396793" y="2631453"/>
                  <a:pt x="7412023" y="2784280"/>
                </a:cubicBezTo>
                <a:cubicBezTo>
                  <a:pt x="7418749" y="2851085"/>
                  <a:pt x="7425984" y="2918653"/>
                  <a:pt x="7417480" y="2985458"/>
                </a:cubicBezTo>
                <a:cubicBezTo>
                  <a:pt x="7394508" y="3167039"/>
                  <a:pt x="7398063" y="3349132"/>
                  <a:pt x="7403774" y="3531096"/>
                </a:cubicBezTo>
                <a:cubicBezTo>
                  <a:pt x="7412277" y="3799715"/>
                  <a:pt x="7426364" y="4067954"/>
                  <a:pt x="7414307" y="4336830"/>
                </a:cubicBezTo>
                <a:cubicBezTo>
                  <a:pt x="7404027" y="4566639"/>
                  <a:pt x="7420653" y="4796831"/>
                  <a:pt x="7413419" y="5026893"/>
                </a:cubicBezTo>
                <a:cubicBezTo>
                  <a:pt x="7410982" y="5102162"/>
                  <a:pt x="7412429" y="5177504"/>
                  <a:pt x="7417734" y="5252632"/>
                </a:cubicBezTo>
                <a:cubicBezTo>
                  <a:pt x="7424271" y="5323700"/>
                  <a:pt x="7424271" y="5395213"/>
                  <a:pt x="7417734" y="5466282"/>
                </a:cubicBezTo>
                <a:cubicBezTo>
                  <a:pt x="7393239" y="5683875"/>
                  <a:pt x="7383214" y="5902486"/>
                  <a:pt x="7379659" y="6121225"/>
                </a:cubicBezTo>
                <a:cubicBezTo>
                  <a:pt x="7376423" y="6317442"/>
                  <a:pt x="7378041" y="6513586"/>
                  <a:pt x="7395115" y="6708907"/>
                </a:cubicBezTo>
                <a:lnTo>
                  <a:pt x="7412408" y="6858000"/>
                </a:lnTo>
                <a:lnTo>
                  <a:pt x="2829254" y="6858000"/>
                </a:lnTo>
                <a:lnTo>
                  <a:pt x="2762696" y="6858000"/>
                </a:lnTo>
                <a:lnTo>
                  <a:pt x="2171700" y="6858000"/>
                </a:lnTo>
                <a:lnTo>
                  <a:pt x="1592736"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D741798-6F08-7EAD-F503-088B5FB2AF5C}"/>
              </a:ext>
            </a:extLst>
          </p:cNvPr>
          <p:cNvSpPr>
            <a:spLocks noGrp="1"/>
          </p:cNvSpPr>
          <p:nvPr>
            <p:ph type="ctrTitle"/>
          </p:nvPr>
        </p:nvSpPr>
        <p:spPr>
          <a:xfrm>
            <a:off x="545914" y="-197890"/>
            <a:ext cx="6361483" cy="4325008"/>
          </a:xfrm>
        </p:spPr>
        <p:txBody>
          <a:bodyPr vert="horz" lIns="91440" tIns="45720" rIns="91440" bIns="45720" rtlCol="0" anchor="b">
            <a:normAutofit fontScale="90000"/>
          </a:bodyPr>
          <a:lstStyle/>
          <a:p>
            <a:pPr algn="l"/>
            <a:br>
              <a:rPr lang="en-US" sz="2100" b="1" dirty="0">
                <a:solidFill>
                  <a:srgbClr val="FFFFFF"/>
                </a:solidFill>
              </a:rPr>
            </a:br>
            <a:br>
              <a:rPr lang="en-US" sz="2100" b="1" dirty="0">
                <a:solidFill>
                  <a:srgbClr val="FFFFFF"/>
                </a:solidFill>
              </a:rPr>
            </a:br>
            <a:br>
              <a:rPr lang="en-US" sz="2100" b="1" dirty="0">
                <a:solidFill>
                  <a:srgbClr val="FFFFFF"/>
                </a:solidFill>
              </a:rPr>
            </a:br>
            <a:br>
              <a:rPr lang="en-US" sz="2100" b="1" dirty="0">
                <a:solidFill>
                  <a:srgbClr val="FFFFFF"/>
                </a:solidFill>
              </a:rPr>
            </a:br>
            <a:r>
              <a:rPr lang="en-US" sz="2800" b="1" dirty="0">
                <a:solidFill>
                  <a:srgbClr val="FFFFFF"/>
                </a:solidFill>
              </a:rPr>
              <a:t>Glen Williams Community Association Presentation (supported by the Concerned Citizens of the Glen)</a:t>
            </a:r>
            <a:br>
              <a:rPr lang="en-US" sz="2800" b="1" dirty="0">
                <a:solidFill>
                  <a:srgbClr val="FFFFFF"/>
                </a:solidFill>
              </a:rPr>
            </a:br>
            <a:br>
              <a:rPr lang="en-US" sz="2800" b="1" dirty="0">
                <a:solidFill>
                  <a:srgbClr val="FFFFFF"/>
                </a:solidFill>
              </a:rPr>
            </a:br>
            <a:r>
              <a:rPr lang="en-US" sz="2800" b="1" dirty="0">
                <a:solidFill>
                  <a:srgbClr val="FFFFFF"/>
                </a:solidFill>
              </a:rPr>
              <a:t>Application by Eden Oak – 159 Confederation St., Glen Williams</a:t>
            </a:r>
            <a:br>
              <a:rPr lang="en-US" sz="2800" b="1" dirty="0">
                <a:solidFill>
                  <a:srgbClr val="FFFFFF"/>
                </a:solidFill>
              </a:rPr>
            </a:br>
            <a:br>
              <a:rPr lang="en-US" sz="2800" b="1" dirty="0">
                <a:solidFill>
                  <a:srgbClr val="FFFFFF"/>
                </a:solidFill>
              </a:rPr>
            </a:br>
            <a:r>
              <a:rPr lang="en-US" sz="2800" b="1" dirty="0">
                <a:solidFill>
                  <a:srgbClr val="FFFFFF"/>
                </a:solidFill>
              </a:rPr>
              <a:t> </a:t>
            </a:r>
            <a:br>
              <a:rPr lang="en-US" sz="2800" b="1" dirty="0">
                <a:solidFill>
                  <a:srgbClr val="FFFFFF"/>
                </a:solidFill>
              </a:rPr>
            </a:br>
            <a:r>
              <a:rPr lang="en-US" sz="2800" b="1" dirty="0">
                <a:solidFill>
                  <a:srgbClr val="FFFFFF"/>
                </a:solidFill>
              </a:rPr>
              <a:t>Prepared for:</a:t>
            </a:r>
            <a:br>
              <a:rPr lang="en-US" sz="2800" b="1" dirty="0">
                <a:solidFill>
                  <a:srgbClr val="FFFFFF"/>
                </a:solidFill>
              </a:rPr>
            </a:br>
            <a:r>
              <a:rPr lang="en-US" sz="2800" b="1" dirty="0">
                <a:solidFill>
                  <a:schemeClr val="bg1"/>
                </a:solidFill>
              </a:rPr>
              <a:t>Mayor A. Lawlor and Town of Halton Hills Council </a:t>
            </a:r>
            <a:br>
              <a:rPr lang="en-US" sz="2100" b="1" dirty="0">
                <a:solidFill>
                  <a:srgbClr val="FFFFFF"/>
                </a:solidFill>
              </a:rPr>
            </a:br>
            <a:endParaRPr lang="en-US" sz="2100" b="1" dirty="0">
              <a:solidFill>
                <a:srgbClr val="FFFFFF"/>
              </a:solidFill>
            </a:endParaRPr>
          </a:p>
        </p:txBody>
      </p:sp>
      <p:sp>
        <p:nvSpPr>
          <p:cNvPr id="3" name="Subtitle 2">
            <a:extLst>
              <a:ext uri="{FF2B5EF4-FFF2-40B4-BE49-F238E27FC236}">
                <a16:creationId xmlns:a16="http://schemas.microsoft.com/office/drawing/2014/main" id="{FED7C0E0-8E81-FBD9-DFD6-13CB6FD9AF8F}"/>
              </a:ext>
            </a:extLst>
          </p:cNvPr>
          <p:cNvSpPr>
            <a:spLocks noGrp="1"/>
          </p:cNvSpPr>
          <p:nvPr>
            <p:ph type="subTitle" idx="1"/>
          </p:nvPr>
        </p:nvSpPr>
        <p:spPr>
          <a:xfrm>
            <a:off x="726480" y="4575156"/>
            <a:ext cx="6081713" cy="1572768"/>
          </a:xfrm>
        </p:spPr>
        <p:txBody>
          <a:bodyPr vert="horz" lIns="91440" tIns="45720" rIns="91440" bIns="45720" rtlCol="0">
            <a:normAutofit fontScale="92500" lnSpcReduction="10000"/>
          </a:bodyPr>
          <a:lstStyle/>
          <a:p>
            <a:pPr algn="l"/>
            <a:endParaRPr lang="en-US" sz="2200" dirty="0">
              <a:solidFill>
                <a:srgbClr val="FFFFFF"/>
              </a:solidFill>
            </a:endParaRPr>
          </a:p>
          <a:p>
            <a:pPr algn="l"/>
            <a:r>
              <a:rPr lang="en-US" sz="2800" dirty="0">
                <a:solidFill>
                  <a:srgbClr val="FFFFFF"/>
                </a:solidFill>
              </a:rPr>
              <a:t>Presented by the Glen Williams Community Association, Development Committee</a:t>
            </a:r>
          </a:p>
          <a:p>
            <a:pPr algn="l"/>
            <a:r>
              <a:rPr lang="en-US" sz="2800" dirty="0">
                <a:solidFill>
                  <a:srgbClr val="FFFFFF"/>
                </a:solidFill>
              </a:rPr>
              <a:t>March 24, 2025</a:t>
            </a:r>
          </a:p>
        </p:txBody>
      </p:sp>
      <p:pic>
        <p:nvPicPr>
          <p:cNvPr id="7" name="Picture 6" descr="A picture containing tree, grass, outdoor, nature&#10;&#10;Description automatically generated">
            <a:extLst>
              <a:ext uri="{FF2B5EF4-FFF2-40B4-BE49-F238E27FC236}">
                <a16:creationId xmlns:a16="http://schemas.microsoft.com/office/drawing/2014/main" id="{EBE611D4-EDE2-7BB9-692D-EE3EAAF6FC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8421594" y="283464"/>
            <a:ext cx="2904040" cy="2904040"/>
          </a:xfrm>
          <a:prstGeom prst="rect">
            <a:avLst/>
          </a:prstGeom>
        </p:spPr>
      </p:pic>
      <p:sp>
        <p:nvSpPr>
          <p:cNvPr id="29" name="sketch line">
            <a:extLst>
              <a:ext uri="{FF2B5EF4-FFF2-40B4-BE49-F238E27FC236}">
                <a16:creationId xmlns:a16="http://schemas.microsoft.com/office/drawing/2014/main" id="{35BC54F7-1315-4D6C-9420-A5BF0CDDBC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5475" y="4252192"/>
            <a:ext cx="4056549" cy="18288"/>
          </a:xfrm>
          <a:custGeom>
            <a:avLst/>
            <a:gdLst>
              <a:gd name="connsiteX0" fmla="*/ 0 w 4056549"/>
              <a:gd name="connsiteY0" fmla="*/ 0 h 18288"/>
              <a:gd name="connsiteX1" fmla="*/ 676092 w 4056549"/>
              <a:gd name="connsiteY1" fmla="*/ 0 h 18288"/>
              <a:gd name="connsiteX2" fmla="*/ 1271052 w 4056549"/>
              <a:gd name="connsiteY2" fmla="*/ 0 h 18288"/>
              <a:gd name="connsiteX3" fmla="*/ 1947144 w 4056549"/>
              <a:gd name="connsiteY3" fmla="*/ 0 h 18288"/>
              <a:gd name="connsiteX4" fmla="*/ 2501539 w 4056549"/>
              <a:gd name="connsiteY4" fmla="*/ 0 h 18288"/>
              <a:gd name="connsiteX5" fmla="*/ 3137065 w 4056549"/>
              <a:gd name="connsiteY5" fmla="*/ 0 h 18288"/>
              <a:gd name="connsiteX6" fmla="*/ 4056549 w 4056549"/>
              <a:gd name="connsiteY6" fmla="*/ 0 h 18288"/>
              <a:gd name="connsiteX7" fmla="*/ 4056549 w 4056549"/>
              <a:gd name="connsiteY7" fmla="*/ 18288 h 18288"/>
              <a:gd name="connsiteX8" fmla="*/ 3380458 w 4056549"/>
              <a:gd name="connsiteY8" fmla="*/ 18288 h 18288"/>
              <a:gd name="connsiteX9" fmla="*/ 2663801 w 4056549"/>
              <a:gd name="connsiteY9" fmla="*/ 18288 h 18288"/>
              <a:gd name="connsiteX10" fmla="*/ 2068840 w 4056549"/>
              <a:gd name="connsiteY10" fmla="*/ 18288 h 18288"/>
              <a:gd name="connsiteX11" fmla="*/ 1311618 w 4056549"/>
              <a:gd name="connsiteY11" fmla="*/ 18288 h 18288"/>
              <a:gd name="connsiteX12" fmla="*/ 716657 w 4056549"/>
              <a:gd name="connsiteY12" fmla="*/ 18288 h 18288"/>
              <a:gd name="connsiteX13" fmla="*/ 0 w 4056549"/>
              <a:gd name="connsiteY13" fmla="*/ 18288 h 18288"/>
              <a:gd name="connsiteX14" fmla="*/ 0 w 4056549"/>
              <a:gd name="connsiteY1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056549" h="18288" fill="none" extrusionOk="0">
                <a:moveTo>
                  <a:pt x="0" y="0"/>
                </a:moveTo>
                <a:cubicBezTo>
                  <a:pt x="324395" y="-12272"/>
                  <a:pt x="437185" y="20747"/>
                  <a:pt x="676092" y="0"/>
                </a:cubicBezTo>
                <a:cubicBezTo>
                  <a:pt x="914999" y="-20747"/>
                  <a:pt x="980886" y="20074"/>
                  <a:pt x="1271052" y="0"/>
                </a:cubicBezTo>
                <a:cubicBezTo>
                  <a:pt x="1561218" y="-20074"/>
                  <a:pt x="1609815" y="19965"/>
                  <a:pt x="1947144" y="0"/>
                </a:cubicBezTo>
                <a:cubicBezTo>
                  <a:pt x="2284473" y="-19965"/>
                  <a:pt x="2317816" y="-23682"/>
                  <a:pt x="2501539" y="0"/>
                </a:cubicBezTo>
                <a:cubicBezTo>
                  <a:pt x="2685262" y="23682"/>
                  <a:pt x="2879461" y="12712"/>
                  <a:pt x="3137065" y="0"/>
                </a:cubicBezTo>
                <a:cubicBezTo>
                  <a:pt x="3394669" y="-12712"/>
                  <a:pt x="3618306" y="-41742"/>
                  <a:pt x="4056549" y="0"/>
                </a:cubicBezTo>
                <a:cubicBezTo>
                  <a:pt x="4056201" y="6465"/>
                  <a:pt x="4056979" y="10922"/>
                  <a:pt x="4056549" y="18288"/>
                </a:cubicBezTo>
                <a:cubicBezTo>
                  <a:pt x="3807729" y="-7540"/>
                  <a:pt x="3536237" y="12619"/>
                  <a:pt x="3380458" y="18288"/>
                </a:cubicBezTo>
                <a:cubicBezTo>
                  <a:pt x="3224679" y="23957"/>
                  <a:pt x="2967497" y="23368"/>
                  <a:pt x="2663801" y="18288"/>
                </a:cubicBezTo>
                <a:cubicBezTo>
                  <a:pt x="2360105" y="13208"/>
                  <a:pt x="2359716" y="-8821"/>
                  <a:pt x="2068840" y="18288"/>
                </a:cubicBezTo>
                <a:cubicBezTo>
                  <a:pt x="1777964" y="45397"/>
                  <a:pt x="1641909" y="31681"/>
                  <a:pt x="1311618" y="18288"/>
                </a:cubicBezTo>
                <a:cubicBezTo>
                  <a:pt x="981327" y="4895"/>
                  <a:pt x="990410" y="11155"/>
                  <a:pt x="716657" y="18288"/>
                </a:cubicBezTo>
                <a:cubicBezTo>
                  <a:pt x="442904" y="25421"/>
                  <a:pt x="330722" y="13665"/>
                  <a:pt x="0" y="18288"/>
                </a:cubicBezTo>
                <a:cubicBezTo>
                  <a:pt x="75" y="12069"/>
                  <a:pt x="515" y="5650"/>
                  <a:pt x="0" y="0"/>
                </a:cubicBezTo>
                <a:close/>
              </a:path>
              <a:path w="4056549" h="18288" stroke="0" extrusionOk="0">
                <a:moveTo>
                  <a:pt x="0" y="0"/>
                </a:moveTo>
                <a:cubicBezTo>
                  <a:pt x="175099" y="13469"/>
                  <a:pt x="459673" y="14529"/>
                  <a:pt x="594961" y="0"/>
                </a:cubicBezTo>
                <a:cubicBezTo>
                  <a:pt x="730249" y="-14529"/>
                  <a:pt x="873178" y="22015"/>
                  <a:pt x="1149356" y="0"/>
                </a:cubicBezTo>
                <a:cubicBezTo>
                  <a:pt x="1425534" y="-22015"/>
                  <a:pt x="1498871" y="-21513"/>
                  <a:pt x="1744316" y="0"/>
                </a:cubicBezTo>
                <a:cubicBezTo>
                  <a:pt x="1989761" y="21513"/>
                  <a:pt x="2112991" y="-46"/>
                  <a:pt x="2420408" y="0"/>
                </a:cubicBezTo>
                <a:cubicBezTo>
                  <a:pt x="2727825" y="46"/>
                  <a:pt x="2880256" y="-10040"/>
                  <a:pt x="3137065" y="0"/>
                </a:cubicBezTo>
                <a:cubicBezTo>
                  <a:pt x="3393874" y="10040"/>
                  <a:pt x="3704325" y="-6685"/>
                  <a:pt x="4056549" y="0"/>
                </a:cubicBezTo>
                <a:cubicBezTo>
                  <a:pt x="4055732" y="6895"/>
                  <a:pt x="4055770" y="11206"/>
                  <a:pt x="4056549" y="18288"/>
                </a:cubicBezTo>
                <a:cubicBezTo>
                  <a:pt x="3812770" y="11959"/>
                  <a:pt x="3533996" y="-5717"/>
                  <a:pt x="3299327" y="18288"/>
                </a:cubicBezTo>
                <a:cubicBezTo>
                  <a:pt x="3064658" y="42293"/>
                  <a:pt x="2940381" y="24492"/>
                  <a:pt x="2744931" y="18288"/>
                </a:cubicBezTo>
                <a:cubicBezTo>
                  <a:pt x="2549481" y="12084"/>
                  <a:pt x="2252169" y="51841"/>
                  <a:pt x="1987709" y="18288"/>
                </a:cubicBezTo>
                <a:cubicBezTo>
                  <a:pt x="1723249" y="-15265"/>
                  <a:pt x="1438946" y="3423"/>
                  <a:pt x="1230487" y="18288"/>
                </a:cubicBezTo>
                <a:cubicBezTo>
                  <a:pt x="1022028" y="33153"/>
                  <a:pt x="795957" y="18596"/>
                  <a:pt x="676092" y="18288"/>
                </a:cubicBezTo>
                <a:cubicBezTo>
                  <a:pt x="556227" y="17980"/>
                  <a:pt x="334853" y="39451"/>
                  <a:pt x="0" y="18288"/>
                </a:cubicBezTo>
                <a:cubicBezTo>
                  <a:pt x="95" y="14343"/>
                  <a:pt x="742" y="6860"/>
                  <a:pt x="0" y="0"/>
                </a:cubicBezTo>
                <a:close/>
              </a:path>
            </a:pathLst>
          </a:custGeom>
          <a:solidFill>
            <a:srgbClr val="FFFFFF"/>
          </a:solidFill>
          <a:ln w="41275" cap="rnd">
            <a:solidFill>
              <a:srgbClr val="FFFFFF"/>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EE4C727E-D473-3B28-1E08-E956B34D2AE3}"/>
              </a:ext>
            </a:extLst>
          </p:cNvPr>
          <p:cNvPicPr>
            <a:picLocks noChangeAspect="1"/>
          </p:cNvPicPr>
          <p:nvPr/>
        </p:nvPicPr>
        <p:blipFill>
          <a:blip r:embed="rId4"/>
          <a:stretch>
            <a:fillRect/>
          </a:stretch>
        </p:blipFill>
        <p:spPr>
          <a:xfrm>
            <a:off x="7907654" y="4211329"/>
            <a:ext cx="3931920" cy="1386001"/>
          </a:xfrm>
          <a:prstGeom prst="rect">
            <a:avLst/>
          </a:prstGeom>
        </p:spPr>
      </p:pic>
      <p:sp>
        <p:nvSpPr>
          <p:cNvPr id="5" name="TextBox 4">
            <a:extLst>
              <a:ext uri="{FF2B5EF4-FFF2-40B4-BE49-F238E27FC236}">
                <a16:creationId xmlns:a16="http://schemas.microsoft.com/office/drawing/2014/main" id="{F44B7116-D3CF-B72B-653D-25FAA1A2FA57}"/>
              </a:ext>
            </a:extLst>
          </p:cNvPr>
          <p:cNvSpPr txBox="1"/>
          <p:nvPr/>
        </p:nvSpPr>
        <p:spPr>
          <a:xfrm>
            <a:off x="8278093" y="5713381"/>
            <a:ext cx="3214252" cy="9079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CA" sz="2400" b="0" i="0" u="none" strike="noStrike" kern="1200" cap="none" spc="0" normalizeH="0" baseline="0" noProof="0" dirty="0">
                <a:ln>
                  <a:noFill/>
                </a:ln>
                <a:solidFill>
                  <a:prstClr val="white"/>
                </a:solidFill>
                <a:effectLst/>
                <a:uLnTx/>
                <a:uFillTx/>
                <a:latin typeface="Calibri" panose="020F0502020204030204"/>
                <a:ea typeface="+mn-ea"/>
                <a:cs typeface="+mn-cs"/>
              </a:rPr>
              <a:t>Glen Williams</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CA" sz="2400" b="0" i="0" u="none" strike="noStrike" kern="1200" cap="none" spc="0" normalizeH="0" baseline="0" noProof="0" dirty="0">
                <a:ln>
                  <a:noFill/>
                </a:ln>
                <a:solidFill>
                  <a:prstClr val="white"/>
                </a:solidFill>
                <a:effectLst/>
                <a:uLnTx/>
                <a:uFillTx/>
                <a:latin typeface="Calibri" panose="020F0502020204030204"/>
                <a:ea typeface="+mn-ea"/>
                <a:cs typeface="+mn-cs"/>
              </a:rPr>
              <a:t>Our Hamlet Our Home</a:t>
            </a:r>
          </a:p>
        </p:txBody>
      </p:sp>
    </p:spTree>
    <p:extLst>
      <p:ext uri="{BB962C8B-B14F-4D97-AF65-F5344CB8AC3E}">
        <p14:creationId xmlns:p14="http://schemas.microsoft.com/office/powerpoint/2010/main" val="17537092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BFBB546-3168-C416-0730-B7EFB2B35827}"/>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AE6DD2B-86F0-919A-0A59-A268861472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1C03075-5BED-7F29-3632-B9D96AD5BFB5}"/>
              </a:ext>
            </a:extLst>
          </p:cNvPr>
          <p:cNvSpPr>
            <a:spLocks noGrp="1"/>
          </p:cNvSpPr>
          <p:nvPr>
            <p:ph type="title"/>
          </p:nvPr>
        </p:nvSpPr>
        <p:spPr>
          <a:xfrm>
            <a:off x="838200" y="365125"/>
            <a:ext cx="11350752" cy="1325563"/>
          </a:xfrm>
        </p:spPr>
        <p:txBody>
          <a:bodyPr>
            <a:normAutofit/>
          </a:bodyPr>
          <a:lstStyle/>
          <a:p>
            <a:r>
              <a:rPr lang="en-CA" b="1" dirty="0"/>
              <a:t>The Eden Oak Application</a:t>
            </a:r>
          </a:p>
        </p:txBody>
      </p:sp>
      <p:sp>
        <p:nvSpPr>
          <p:cNvPr id="10" name="sketch line">
            <a:extLst>
              <a:ext uri="{FF2B5EF4-FFF2-40B4-BE49-F238E27FC236}">
                <a16:creationId xmlns:a16="http://schemas.microsoft.com/office/drawing/2014/main" id="{B39EAC2C-D598-385E-4F7F-2C266C3B92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E5DC5062-6B0C-BA15-DDAA-840EAD244C7A}"/>
              </a:ext>
            </a:extLst>
          </p:cNvPr>
          <p:cNvSpPr>
            <a:spLocks noGrp="1"/>
          </p:cNvSpPr>
          <p:nvPr>
            <p:ph idx="1"/>
          </p:nvPr>
        </p:nvSpPr>
        <p:spPr>
          <a:xfrm>
            <a:off x="838200" y="1929384"/>
            <a:ext cx="10515600" cy="4563491"/>
          </a:xfrm>
        </p:spPr>
        <p:txBody>
          <a:bodyPr>
            <a:normAutofit/>
          </a:bodyPr>
          <a:lstStyle/>
          <a:p>
            <a:endParaRPr lang="en-US" sz="1100" dirty="0"/>
          </a:p>
          <a:p>
            <a:endParaRPr lang="en-CA" sz="2200" dirty="0"/>
          </a:p>
        </p:txBody>
      </p:sp>
      <p:sp>
        <p:nvSpPr>
          <p:cNvPr id="6" name="TextBox 5">
            <a:extLst>
              <a:ext uri="{FF2B5EF4-FFF2-40B4-BE49-F238E27FC236}">
                <a16:creationId xmlns:a16="http://schemas.microsoft.com/office/drawing/2014/main" id="{DA8003F3-481A-095F-62D8-5302363137C0}"/>
              </a:ext>
            </a:extLst>
          </p:cNvPr>
          <p:cNvSpPr txBox="1"/>
          <p:nvPr/>
        </p:nvSpPr>
        <p:spPr>
          <a:xfrm>
            <a:off x="489000" y="1726020"/>
            <a:ext cx="11210951" cy="5355312"/>
          </a:xfrm>
          <a:prstGeom prst="rect">
            <a:avLst/>
          </a:prstGeom>
          <a:noFill/>
        </p:spPr>
        <p:txBody>
          <a:bodyPr wrap="square">
            <a:spAutoFit/>
          </a:bodyPr>
          <a:lstStyle/>
          <a:p>
            <a:r>
              <a:rPr lang="en-US" sz="2800" b="1" dirty="0"/>
              <a:t>Applicant’s justification links to Provincial Policy Statement 2024 – Cont’d </a:t>
            </a:r>
          </a:p>
          <a:p>
            <a:pPr marL="285750" indent="-285750">
              <a:buFont typeface="Arial" panose="020B0604020202020204" pitchFamily="34" charset="0"/>
              <a:buChar char="•"/>
            </a:pPr>
            <a:endParaRPr lang="en-US" sz="2400" dirty="0">
              <a:highlight>
                <a:srgbClr val="FFFF00"/>
              </a:highlight>
            </a:endParaRPr>
          </a:p>
          <a:p>
            <a:pPr marL="285750" indent="-285750">
              <a:buFont typeface="Arial" panose="020B0604020202020204" pitchFamily="34" charset="0"/>
              <a:buChar char="•"/>
            </a:pPr>
            <a:r>
              <a:rPr lang="en-US" sz="2000" i="1" dirty="0"/>
              <a:t>“The PPS 2024 supports intensification, infill, and redevelopment </a:t>
            </a:r>
            <a:r>
              <a:rPr lang="en-US" sz="2000" b="1" i="1" dirty="0"/>
              <a:t>where appropriate </a:t>
            </a:r>
            <a:r>
              <a:rPr lang="en-US" sz="2000" i="1" dirty="0"/>
              <a:t>in order to promote the efficient use of land where infrastructure and public services are available.”</a:t>
            </a:r>
          </a:p>
          <a:p>
            <a:pPr marL="285750" indent="-285750">
              <a:buFont typeface="Arial" panose="020B0604020202020204" pitchFamily="34" charset="0"/>
              <a:buChar char="•"/>
            </a:pPr>
            <a:endParaRPr lang="en-US" sz="2000" dirty="0">
              <a:highlight>
                <a:srgbClr val="FFFF00"/>
              </a:highlight>
            </a:endParaRPr>
          </a:p>
          <a:p>
            <a:pPr marL="285750" indent="-285750">
              <a:buFont typeface="Arial" panose="020B0604020202020204" pitchFamily="34" charset="0"/>
              <a:buChar char="•"/>
            </a:pPr>
            <a:r>
              <a:rPr lang="en-US" sz="2000" dirty="0"/>
              <a:t>The PPS 2024 designates settlement areas as the primary locations for growth and development, further defining </a:t>
            </a:r>
            <a:r>
              <a:rPr lang="en-US" sz="2000" i="1" dirty="0"/>
              <a:t>Strategic Growth Areas: Within settlement areas, growth should be concentrated in strategic growth areas</a:t>
            </a:r>
            <a:r>
              <a:rPr lang="en-US" sz="2000" b="1" i="1" dirty="0"/>
              <a:t>, including major transit station areas</a:t>
            </a:r>
            <a:r>
              <a:rPr lang="en-US" sz="2000" i="1" dirty="0"/>
              <a:t>. </a:t>
            </a:r>
          </a:p>
          <a:p>
            <a:pPr marL="285750" indent="-285750">
              <a:buFont typeface="Arial" panose="020B0604020202020204" pitchFamily="34" charset="0"/>
              <a:buChar char="•"/>
            </a:pPr>
            <a:endParaRPr lang="en-US" sz="2000" dirty="0"/>
          </a:p>
          <a:p>
            <a:pPr marL="742950" lvl="1" indent="-285750">
              <a:buFont typeface="Arial" panose="020B0604020202020204" pitchFamily="34" charset="0"/>
              <a:buChar char="•"/>
            </a:pPr>
            <a:r>
              <a:rPr lang="en-US" sz="2000" i="1" dirty="0"/>
              <a:t>1.1.3.1 Settlement areas shall be the focus of growth and development. </a:t>
            </a:r>
          </a:p>
          <a:p>
            <a:pPr marL="742950" lvl="1" indent="-285750">
              <a:buFont typeface="Arial" panose="020B0604020202020204" pitchFamily="34" charset="0"/>
              <a:buChar char="•"/>
            </a:pPr>
            <a:r>
              <a:rPr lang="en-US" sz="2000" i="1" dirty="0"/>
              <a:t>1.1.3.2 Land use patterns within settlement areas shall be based on densities and a mix of land uses which:…. f) are transit-supportive, where transit is planned, exists or may be developed.</a:t>
            </a:r>
          </a:p>
          <a:p>
            <a:pPr marL="285750" indent="-285750">
              <a:buFont typeface="Arial" panose="020B0604020202020204" pitchFamily="34" charset="0"/>
              <a:buChar char="•"/>
            </a:pPr>
            <a:endParaRPr lang="en-US" sz="2400" dirty="0">
              <a:highlight>
                <a:srgbClr val="FFFF00"/>
              </a:highlight>
            </a:endParaRPr>
          </a:p>
          <a:p>
            <a:pPr marL="285750" indent="-285750">
              <a:buFont typeface="Arial" panose="020B0604020202020204" pitchFamily="34" charset="0"/>
              <a:buChar char="•"/>
            </a:pPr>
            <a:r>
              <a:rPr lang="en-US" sz="2400" dirty="0"/>
              <a:t>The Glen as a rural hamlet clearly does not fit these definitions.</a:t>
            </a:r>
          </a:p>
          <a:p>
            <a:pPr marL="285750" indent="-285750">
              <a:buFont typeface="Arial" panose="020B0604020202020204" pitchFamily="34" charset="0"/>
              <a:buChar char="•"/>
            </a:pPr>
            <a:endParaRPr lang="en-US" sz="2400" dirty="0">
              <a:highlight>
                <a:srgbClr val="FFFF00"/>
              </a:highlight>
            </a:endParaRP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13806606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10515F9-A1D6-73E5-A2F0-9253D3DDA69D}"/>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5C6F1D0-0251-0BF4-C0B0-B6217305BC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938C5FE-828D-1370-DDB9-7FDB4D66BF34}"/>
              </a:ext>
            </a:extLst>
          </p:cNvPr>
          <p:cNvSpPr>
            <a:spLocks noGrp="1"/>
          </p:cNvSpPr>
          <p:nvPr>
            <p:ph type="title"/>
          </p:nvPr>
        </p:nvSpPr>
        <p:spPr>
          <a:xfrm>
            <a:off x="838200" y="365125"/>
            <a:ext cx="11350752" cy="1325563"/>
          </a:xfrm>
        </p:spPr>
        <p:txBody>
          <a:bodyPr>
            <a:normAutofit/>
          </a:bodyPr>
          <a:lstStyle/>
          <a:p>
            <a:r>
              <a:rPr lang="en-CA" b="1" dirty="0"/>
              <a:t>The Eden Oak Application  </a:t>
            </a:r>
          </a:p>
        </p:txBody>
      </p:sp>
      <p:sp>
        <p:nvSpPr>
          <p:cNvPr id="10" name="sketch line">
            <a:extLst>
              <a:ext uri="{FF2B5EF4-FFF2-40B4-BE49-F238E27FC236}">
                <a16:creationId xmlns:a16="http://schemas.microsoft.com/office/drawing/2014/main" id="{0B56E29C-AC45-FE96-E924-043AD0A34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56BB7F69-A564-D6A2-D04D-2D52D332C9B7}"/>
              </a:ext>
            </a:extLst>
          </p:cNvPr>
          <p:cNvSpPr>
            <a:spLocks noGrp="1"/>
          </p:cNvSpPr>
          <p:nvPr>
            <p:ph idx="1"/>
          </p:nvPr>
        </p:nvSpPr>
        <p:spPr>
          <a:xfrm>
            <a:off x="838200" y="1929383"/>
            <a:ext cx="10515600" cy="4563491"/>
          </a:xfrm>
        </p:spPr>
        <p:txBody>
          <a:bodyPr>
            <a:normAutofit fontScale="85000" lnSpcReduction="20000"/>
          </a:bodyPr>
          <a:lstStyle/>
          <a:p>
            <a:pPr marL="0" indent="0">
              <a:buNone/>
            </a:pPr>
            <a:r>
              <a:rPr lang="en-CA" sz="3000" b="1" dirty="0"/>
              <a:t>Connectivity and Open Space</a:t>
            </a:r>
          </a:p>
          <a:p>
            <a:pPr marL="0" indent="0">
              <a:buNone/>
            </a:pPr>
            <a:endParaRPr lang="en-CA" sz="2200" dirty="0"/>
          </a:p>
          <a:p>
            <a:r>
              <a:rPr lang="en-US" sz="2600" dirty="0"/>
              <a:t>Proposal contemplates a condominium ownership structure on a private road. </a:t>
            </a:r>
          </a:p>
          <a:p>
            <a:r>
              <a:rPr lang="en-US" sz="2600" dirty="0"/>
              <a:t>Only intended conveyance to municipality is Block 4 Environmental Area. </a:t>
            </a:r>
          </a:p>
          <a:p>
            <a:pPr>
              <a:lnSpc>
                <a:spcPct val="120000"/>
              </a:lnSpc>
            </a:pPr>
            <a:r>
              <a:rPr lang="en-US" sz="2600" dirty="0"/>
              <a:t>If the proponent intends to keep blocks 1,2 and 5 private, the application undermines several Secondary Plan objectives and fails to conform to policies:</a:t>
            </a:r>
          </a:p>
          <a:p>
            <a:pPr lvl="1">
              <a:buFont typeface="Courier New" panose="02070309020205020404" pitchFamily="49" charset="0"/>
              <a:buChar char="o"/>
            </a:pPr>
            <a:endParaRPr lang="en-US" sz="1800" dirty="0"/>
          </a:p>
          <a:p>
            <a:pPr lvl="1">
              <a:lnSpc>
                <a:spcPct val="120000"/>
              </a:lnSpc>
              <a:buFont typeface="Courier New" panose="02070309020205020404" pitchFamily="49" charset="0"/>
              <a:buChar char="o"/>
            </a:pPr>
            <a:r>
              <a:rPr lang="en-US" sz="1900" dirty="0"/>
              <a:t>The site plan and draft plan suggest certain trails will terminate at what will become </a:t>
            </a:r>
            <a:r>
              <a:rPr lang="en-US" sz="1900" i="1" dirty="0"/>
              <a:t>“the condo’s property line”, </a:t>
            </a:r>
            <a:r>
              <a:rPr lang="en-US" sz="1900" dirty="0"/>
              <a:t>undermining the reinforcement </a:t>
            </a:r>
            <a:r>
              <a:rPr lang="en-US" sz="1900" i="1" dirty="0"/>
              <a:t>“…of visual and physical access to open space…” </a:t>
            </a:r>
            <a:r>
              <a:rPr lang="en-US" sz="1900" dirty="0"/>
              <a:t>and short stopping </a:t>
            </a:r>
            <a:r>
              <a:rPr lang="en-US" sz="1900" i="1" dirty="0"/>
              <a:t>“…linkages to the commercial and community facilities of the hamlet core area”.  (H4.2(d) and (e))</a:t>
            </a:r>
          </a:p>
          <a:p>
            <a:pPr marL="457200" lvl="1" indent="0">
              <a:lnSpc>
                <a:spcPct val="120000"/>
              </a:lnSpc>
              <a:buNone/>
            </a:pPr>
            <a:endParaRPr lang="en-US" sz="1900" i="1" dirty="0"/>
          </a:p>
          <a:p>
            <a:pPr lvl="1">
              <a:lnSpc>
                <a:spcPct val="120000"/>
              </a:lnSpc>
              <a:buFont typeface="Courier New" panose="02070309020205020404" pitchFamily="49" charset="0"/>
              <a:buChar char="o"/>
            </a:pPr>
            <a:r>
              <a:rPr lang="en-US" sz="1900" dirty="0"/>
              <a:t>The site plan identifies a park like area and a play area, which, presumably, will be only accessible to members of the condominium units. The private provision of private parks which excludes </a:t>
            </a:r>
            <a:r>
              <a:rPr lang="en-US" sz="1900" i="1" dirty="0"/>
              <a:t>“…the existing…community…” </a:t>
            </a:r>
            <a:r>
              <a:rPr lang="en-US" sz="1900" dirty="0"/>
              <a:t>from enjoying the links between </a:t>
            </a:r>
            <a:r>
              <a:rPr lang="en-US" sz="1900" i="1" dirty="0"/>
              <a:t>“…existing open spaces, natural features, and parks…”. (H4.2(k))</a:t>
            </a:r>
          </a:p>
          <a:p>
            <a:pPr marL="0" indent="0">
              <a:buNone/>
            </a:pPr>
            <a:endParaRPr lang="en-US" sz="2200" dirty="0"/>
          </a:p>
          <a:p>
            <a:pPr marL="0" indent="0">
              <a:buNone/>
            </a:pPr>
            <a:endParaRPr lang="en-CA" sz="2200" dirty="0"/>
          </a:p>
          <a:p>
            <a:endParaRPr lang="en-CA" sz="2200" dirty="0"/>
          </a:p>
        </p:txBody>
      </p:sp>
    </p:spTree>
    <p:extLst>
      <p:ext uri="{BB962C8B-B14F-4D97-AF65-F5344CB8AC3E}">
        <p14:creationId xmlns:p14="http://schemas.microsoft.com/office/powerpoint/2010/main" val="3809885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EA32D91-302C-76F2-72DB-34AEFAD292D9}"/>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4BB2A5C-BAD0-98C8-C446-31F811F9F1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F453286-E5CC-F7D8-0684-5B86A400EC8D}"/>
              </a:ext>
            </a:extLst>
          </p:cNvPr>
          <p:cNvSpPr>
            <a:spLocks noGrp="1"/>
          </p:cNvSpPr>
          <p:nvPr>
            <p:ph type="title"/>
          </p:nvPr>
        </p:nvSpPr>
        <p:spPr>
          <a:xfrm>
            <a:off x="838200" y="365125"/>
            <a:ext cx="11350752" cy="1325563"/>
          </a:xfrm>
        </p:spPr>
        <p:txBody>
          <a:bodyPr>
            <a:normAutofit/>
          </a:bodyPr>
          <a:lstStyle/>
          <a:p>
            <a:r>
              <a:rPr lang="en-CA" b="1" dirty="0"/>
              <a:t>The Eden Oak Application</a:t>
            </a:r>
          </a:p>
        </p:txBody>
      </p:sp>
      <p:sp>
        <p:nvSpPr>
          <p:cNvPr id="10" name="sketch line">
            <a:extLst>
              <a:ext uri="{FF2B5EF4-FFF2-40B4-BE49-F238E27FC236}">
                <a16:creationId xmlns:a16="http://schemas.microsoft.com/office/drawing/2014/main" id="{A1839854-798C-5CCD-EF43-564FEE0A12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4EAD5075-FF41-0072-6CBE-06DD90CC2063}"/>
              </a:ext>
            </a:extLst>
          </p:cNvPr>
          <p:cNvSpPr>
            <a:spLocks noGrp="1"/>
          </p:cNvSpPr>
          <p:nvPr>
            <p:ph idx="1"/>
          </p:nvPr>
        </p:nvSpPr>
        <p:spPr>
          <a:xfrm>
            <a:off x="838200" y="1929383"/>
            <a:ext cx="10515600" cy="4563491"/>
          </a:xfrm>
        </p:spPr>
        <p:txBody>
          <a:bodyPr>
            <a:normAutofit/>
          </a:bodyPr>
          <a:lstStyle/>
          <a:p>
            <a:pPr marL="0" indent="0">
              <a:buNone/>
            </a:pPr>
            <a:r>
              <a:rPr lang="en-CA" b="1" dirty="0"/>
              <a:t>Traffic Impact Study</a:t>
            </a:r>
          </a:p>
          <a:p>
            <a:pPr marL="0" indent="0">
              <a:buNone/>
            </a:pPr>
            <a:endParaRPr lang="en-CA" sz="2200" dirty="0"/>
          </a:p>
          <a:p>
            <a:r>
              <a:rPr lang="en-US" sz="2400" dirty="0"/>
              <a:t>Trip generation estimate</a:t>
            </a:r>
            <a:r>
              <a:rPr lang="en-US" sz="2400" dirty="0">
                <a:solidFill>
                  <a:srgbClr val="0070C0"/>
                </a:solidFill>
              </a:rPr>
              <a:t> </a:t>
            </a:r>
            <a:r>
              <a:rPr lang="en-US" sz="2400" dirty="0"/>
              <a:t>for the site does not accord with the proposed parking capacity of 4 spaces per unit.</a:t>
            </a:r>
          </a:p>
          <a:p>
            <a:endParaRPr lang="en-US" sz="2400" dirty="0"/>
          </a:p>
          <a:p>
            <a:r>
              <a:rPr lang="en-US" sz="2400" dirty="0"/>
              <a:t>Very little transportation demand can be met through public transportation or active transportation as the infrastructure supporting those modes is incomplete.</a:t>
            </a:r>
          </a:p>
          <a:p>
            <a:endParaRPr lang="en-CA" sz="2200" dirty="0"/>
          </a:p>
          <a:p>
            <a:endParaRPr lang="en-CA" sz="2200" dirty="0"/>
          </a:p>
        </p:txBody>
      </p:sp>
    </p:spTree>
    <p:extLst>
      <p:ext uri="{BB962C8B-B14F-4D97-AF65-F5344CB8AC3E}">
        <p14:creationId xmlns:p14="http://schemas.microsoft.com/office/powerpoint/2010/main" val="28195564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E20E433-3FD0-F85E-E2FB-7CEBEA2AB6D6}"/>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3819587-1848-C67B-76EB-B1A6EB6716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9390F9D-B5D4-DE21-0CF2-2349D019F728}"/>
              </a:ext>
            </a:extLst>
          </p:cNvPr>
          <p:cNvSpPr>
            <a:spLocks noGrp="1"/>
          </p:cNvSpPr>
          <p:nvPr>
            <p:ph type="title"/>
          </p:nvPr>
        </p:nvSpPr>
        <p:spPr>
          <a:xfrm>
            <a:off x="838200" y="365125"/>
            <a:ext cx="11350752" cy="1325563"/>
          </a:xfrm>
        </p:spPr>
        <p:txBody>
          <a:bodyPr>
            <a:normAutofit/>
          </a:bodyPr>
          <a:lstStyle/>
          <a:p>
            <a:r>
              <a:rPr lang="en-CA" b="1" dirty="0"/>
              <a:t>In Closing </a:t>
            </a:r>
          </a:p>
        </p:txBody>
      </p:sp>
      <p:sp>
        <p:nvSpPr>
          <p:cNvPr id="10" name="sketch line">
            <a:extLst>
              <a:ext uri="{FF2B5EF4-FFF2-40B4-BE49-F238E27FC236}">
                <a16:creationId xmlns:a16="http://schemas.microsoft.com/office/drawing/2014/main" id="{7761AED7-7340-51B3-B63F-EE5807F9D2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FD45A6E7-0D12-B432-B31A-BF0BB2A76B6E}"/>
              </a:ext>
            </a:extLst>
          </p:cNvPr>
          <p:cNvSpPr>
            <a:spLocks noGrp="1"/>
          </p:cNvSpPr>
          <p:nvPr>
            <p:ph idx="1"/>
          </p:nvPr>
        </p:nvSpPr>
        <p:spPr>
          <a:xfrm>
            <a:off x="838200" y="1929383"/>
            <a:ext cx="10515600" cy="4563491"/>
          </a:xfrm>
        </p:spPr>
        <p:txBody>
          <a:bodyPr>
            <a:normAutofit fontScale="92500" lnSpcReduction="10000"/>
          </a:bodyPr>
          <a:lstStyle/>
          <a:p>
            <a:pPr>
              <a:lnSpc>
                <a:spcPct val="110000"/>
              </a:lnSpc>
            </a:pPr>
            <a:r>
              <a:rPr lang="en-US" sz="2400" b="1" dirty="0"/>
              <a:t>This application as filed is fundamentally at odds with how this hamlet should grow as laid out in the recently approved Glen Williams Secondary Plan.</a:t>
            </a:r>
            <a:br>
              <a:rPr lang="en-US" sz="2400" dirty="0"/>
            </a:br>
            <a:br>
              <a:rPr lang="en-US" sz="2400" dirty="0"/>
            </a:br>
            <a:r>
              <a:rPr lang="en-US" sz="2400" dirty="0"/>
              <a:t>If approved, it will open the door to other Townhouse proposals that will fundamentally alter the future character of the Glen.</a:t>
            </a:r>
          </a:p>
          <a:p>
            <a:endParaRPr lang="en-US" sz="2400" dirty="0"/>
          </a:p>
          <a:p>
            <a:r>
              <a:rPr lang="en-US" sz="2400" b="1" dirty="0"/>
              <a:t>We strongly urge Council and Planning Department to:</a:t>
            </a:r>
          </a:p>
          <a:p>
            <a:endParaRPr lang="en-US" sz="2200" dirty="0"/>
          </a:p>
          <a:p>
            <a:pPr lvl="1">
              <a:buFont typeface="Courier New" panose="02070309020205020404" pitchFamily="49" charset="0"/>
              <a:buChar char="o"/>
            </a:pPr>
            <a:r>
              <a:rPr lang="en-US" sz="2000" dirty="0"/>
              <a:t>Uphold the provisions of the Glen Williams Secondary Plan.</a:t>
            </a:r>
          </a:p>
          <a:p>
            <a:pPr lvl="1">
              <a:buFont typeface="Courier New" panose="02070309020205020404" pitchFamily="49" charset="0"/>
              <a:buChar char="o"/>
            </a:pPr>
            <a:endParaRPr lang="en-US" sz="2000" dirty="0"/>
          </a:p>
          <a:p>
            <a:pPr lvl="1">
              <a:buFont typeface="Courier New" panose="02070309020205020404" pitchFamily="49" charset="0"/>
              <a:buChar char="o"/>
            </a:pPr>
            <a:r>
              <a:rPr lang="en-US" sz="2000" dirty="0"/>
              <a:t>Oppose the Eden Oak proposal to build 81 townhouses.</a:t>
            </a:r>
          </a:p>
          <a:p>
            <a:pPr lvl="1">
              <a:buFont typeface="Courier New" panose="02070309020205020404" pitchFamily="49" charset="0"/>
              <a:buChar char="o"/>
            </a:pPr>
            <a:endParaRPr lang="en-US" sz="2000" dirty="0"/>
          </a:p>
          <a:p>
            <a:pPr lvl="1">
              <a:buFont typeface="Courier New" panose="02070309020205020404" pitchFamily="49" charset="0"/>
              <a:buChar char="o"/>
            </a:pPr>
            <a:r>
              <a:rPr lang="en-US" sz="2000" dirty="0"/>
              <a:t>Commit to opposing the plan at the Ontario Land Tribunal, if necessary.</a:t>
            </a:r>
          </a:p>
          <a:p>
            <a:endParaRPr lang="en-US" sz="2200" dirty="0"/>
          </a:p>
          <a:p>
            <a:endParaRPr lang="en-US" sz="2200" dirty="0"/>
          </a:p>
          <a:p>
            <a:endParaRPr lang="en-US" sz="2200" dirty="0"/>
          </a:p>
          <a:p>
            <a:endParaRPr lang="en-CA" sz="2200" dirty="0"/>
          </a:p>
        </p:txBody>
      </p:sp>
    </p:spTree>
    <p:extLst>
      <p:ext uri="{BB962C8B-B14F-4D97-AF65-F5344CB8AC3E}">
        <p14:creationId xmlns:p14="http://schemas.microsoft.com/office/powerpoint/2010/main" val="8276118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F1C1E2-F75E-56AC-3A9D-708812E1CDE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546BD26-9E32-5697-06BE-04794A224B3A}"/>
              </a:ext>
            </a:extLst>
          </p:cNvPr>
          <p:cNvSpPr>
            <a:spLocks noGrp="1"/>
          </p:cNvSpPr>
          <p:nvPr>
            <p:ph type="title"/>
          </p:nvPr>
        </p:nvSpPr>
        <p:spPr>
          <a:xfrm>
            <a:off x="325394" y="0"/>
            <a:ext cx="11541212" cy="1593038"/>
          </a:xfrm>
        </p:spPr>
        <p:txBody>
          <a:bodyPr>
            <a:noAutofit/>
          </a:bodyPr>
          <a:lstStyle/>
          <a:p>
            <a:r>
              <a:rPr lang="en-US" sz="5400" b="1" kern="0" dirty="0">
                <a:effectLst/>
                <a:latin typeface="+mn-lt"/>
                <a:ea typeface="Aptos" panose="020B0004020202020204" pitchFamily="34" charset="0"/>
              </a:rPr>
              <a:t>Proposed Site Design </a:t>
            </a:r>
            <a:endParaRPr lang="en-CA" sz="5400" b="1" dirty="0">
              <a:latin typeface="+mn-lt"/>
            </a:endParaRPr>
          </a:p>
        </p:txBody>
      </p:sp>
      <p:cxnSp>
        <p:nvCxnSpPr>
          <p:cNvPr id="4" name="Straight Connector 3">
            <a:extLst>
              <a:ext uri="{FF2B5EF4-FFF2-40B4-BE49-F238E27FC236}">
                <a16:creationId xmlns:a16="http://schemas.microsoft.com/office/drawing/2014/main" id="{990F7398-B342-0D3B-97DE-45E58665AF9C}"/>
              </a:ext>
            </a:extLst>
          </p:cNvPr>
          <p:cNvCxnSpPr>
            <a:cxnSpLocks/>
          </p:cNvCxnSpPr>
          <p:nvPr/>
        </p:nvCxnSpPr>
        <p:spPr>
          <a:xfrm>
            <a:off x="325394" y="1593038"/>
            <a:ext cx="11240530" cy="0"/>
          </a:xfrm>
          <a:prstGeom prst="line">
            <a:avLst/>
          </a:prstGeom>
          <a:ln w="57150">
            <a:solidFill>
              <a:srgbClr val="FF6600"/>
            </a:solidFill>
          </a:ln>
        </p:spPr>
        <p:style>
          <a:lnRef idx="2">
            <a:schemeClr val="accent4"/>
          </a:lnRef>
          <a:fillRef idx="0">
            <a:schemeClr val="accent4"/>
          </a:fillRef>
          <a:effectRef idx="1">
            <a:schemeClr val="accent4"/>
          </a:effectRef>
          <a:fontRef idx="minor">
            <a:schemeClr val="tx1"/>
          </a:fontRef>
        </p:style>
      </p:cxnSp>
      <p:sp>
        <p:nvSpPr>
          <p:cNvPr id="8" name="TextBox 7">
            <a:extLst>
              <a:ext uri="{FF2B5EF4-FFF2-40B4-BE49-F238E27FC236}">
                <a16:creationId xmlns:a16="http://schemas.microsoft.com/office/drawing/2014/main" id="{849CD976-CD1C-08DC-1DAB-7354CBF3482B}"/>
              </a:ext>
            </a:extLst>
          </p:cNvPr>
          <p:cNvSpPr txBox="1"/>
          <p:nvPr/>
        </p:nvSpPr>
        <p:spPr>
          <a:xfrm>
            <a:off x="325394" y="1593038"/>
            <a:ext cx="11866605" cy="2492990"/>
          </a:xfrm>
          <a:prstGeom prst="rect">
            <a:avLst/>
          </a:prstGeom>
          <a:noFill/>
        </p:spPr>
        <p:txBody>
          <a:bodyPr wrap="square">
            <a:spAutoFit/>
          </a:bodyPr>
          <a:lstStyle/>
          <a:p>
            <a:pPr marL="342900" marR="0" lvl="0" indent="-342900" algn="l" defTabSz="914400" rtl="0" eaLnBrk="1" fontAlgn="auto" latinLnBrk="0" hangingPunct="1">
              <a:lnSpc>
                <a:spcPct val="100000"/>
              </a:lnSpc>
              <a:spcBef>
                <a:spcPts val="0"/>
              </a:spcBef>
              <a:spcAft>
                <a:spcPts val="600"/>
              </a:spcAft>
              <a:buClrTx/>
              <a:buSzTx/>
              <a:buFont typeface="Symbol" panose="05050102010706020507" pitchFamily="18" charset="2"/>
              <a:buChar char=""/>
              <a:tabLst/>
              <a:defRPr/>
            </a:pPr>
            <a:endParaRPr kumimoji="0" lang="en-US" sz="1800" b="0" i="0" u="none" strike="noStrike" kern="0" cap="none" spc="0" normalizeH="0" baseline="0" noProof="0" dirty="0">
              <a:ln>
                <a:noFill/>
              </a:ln>
              <a:solidFill>
                <a:prstClr val="black"/>
              </a:solidFill>
              <a:effectLst/>
              <a:uLnTx/>
              <a:uFillTx/>
              <a:latin typeface="Arial" panose="020B0604020202020204" pitchFamily="34" charset="0"/>
              <a:ea typeface="Aptos" panose="020B0004020202020204" pitchFamily="34" charset="0"/>
              <a:cs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600"/>
              </a:spcAft>
              <a:buClrTx/>
              <a:buSzTx/>
              <a:buFont typeface="Symbol" panose="05050102010706020507" pitchFamily="18" charset="2"/>
              <a:buChar char=""/>
              <a:tabLst/>
              <a:defRPr/>
            </a:pPr>
            <a:endParaRPr kumimoji="0" lang="en-US" sz="1800" b="0" i="0" u="none" strike="noStrike" kern="0" cap="none" spc="0" normalizeH="0" baseline="0" noProof="0" dirty="0">
              <a:ln>
                <a:noFill/>
              </a:ln>
              <a:solidFill>
                <a:prstClr val="black"/>
              </a:solidFill>
              <a:effectLst/>
              <a:uLnTx/>
              <a:uFillTx/>
              <a:latin typeface="Arial" panose="020B0604020202020204" pitchFamily="34" charset="0"/>
              <a:ea typeface="Aptos" panose="020B0004020202020204" pitchFamily="34" charset="0"/>
              <a:cs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600"/>
              </a:spcAft>
              <a:buClrTx/>
              <a:buSzTx/>
              <a:buFont typeface="Symbol" panose="05050102010706020507" pitchFamily="18" charset="2"/>
              <a:buChar char=""/>
              <a:tabLst/>
              <a:defRPr/>
            </a:pPr>
            <a:endParaRPr kumimoji="0" lang="en-US" sz="1800" b="0" i="0" u="none" strike="noStrike" kern="0" cap="none" spc="0" normalizeH="0" baseline="0" noProof="0" dirty="0">
              <a:ln>
                <a:noFill/>
              </a:ln>
              <a:solidFill>
                <a:prstClr val="black"/>
              </a:solidFill>
              <a:effectLst/>
              <a:uLnTx/>
              <a:uFillTx/>
              <a:latin typeface="Arial" panose="020B0604020202020204" pitchFamily="34" charset="0"/>
              <a:ea typeface="Aptos" panose="020B0004020202020204" pitchFamily="34" charset="0"/>
              <a:cs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600"/>
              </a:spcAft>
              <a:buClrTx/>
              <a:buSzTx/>
              <a:buFont typeface="Symbol" panose="05050102010706020507" pitchFamily="18" charset="2"/>
              <a:buChar char=""/>
              <a:tabLst/>
              <a:defRPr/>
            </a:pPr>
            <a:endParaRPr kumimoji="0" lang="en-US" sz="1800" b="0" i="0" u="none" strike="noStrike" kern="0" cap="none" spc="0" normalizeH="0" baseline="0" noProof="0" dirty="0">
              <a:ln>
                <a:noFill/>
              </a:ln>
              <a:solidFill>
                <a:prstClr val="black"/>
              </a:solidFill>
              <a:effectLst/>
              <a:uLnTx/>
              <a:uFillTx/>
              <a:latin typeface="Arial" panose="020B0604020202020204" pitchFamily="34" charset="0"/>
              <a:ea typeface="Aptos" panose="020B0004020202020204" pitchFamily="34" charset="0"/>
              <a:cs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600"/>
              </a:spcAft>
              <a:buClrTx/>
              <a:buSzTx/>
              <a:buFont typeface="Symbol" panose="05050102010706020507" pitchFamily="18" charset="2"/>
              <a:buChar char=""/>
              <a:tabLst/>
              <a:defRPr/>
            </a:pPr>
            <a:endParaRPr kumimoji="0" lang="en-US" sz="1800" b="0" i="0" u="none" strike="noStrike" kern="0" cap="none" spc="0" normalizeH="0" baseline="0" noProof="0" dirty="0">
              <a:ln>
                <a:noFill/>
              </a:ln>
              <a:solidFill>
                <a:prstClr val="black"/>
              </a:solidFill>
              <a:effectLst/>
              <a:uLnTx/>
              <a:uFillTx/>
              <a:latin typeface="Arial" panose="020B0604020202020204" pitchFamily="34" charset="0"/>
              <a:ea typeface="Aptos" panose="020B0004020202020204" pitchFamily="34" charset="0"/>
              <a:cs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600"/>
              </a:spcAft>
              <a:buClrTx/>
              <a:buSzTx/>
              <a:buFont typeface="Symbol" panose="05050102010706020507" pitchFamily="18" charset="2"/>
              <a:buChar char=""/>
              <a:tabLst/>
              <a:defRPr/>
            </a:pPr>
            <a:endParaRPr kumimoji="0" lang="en-CA" sz="1800" b="0"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endParaRPr kumimoji="0" lang="en-CA" sz="1800" b="0"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endParaRPr>
          </a:p>
        </p:txBody>
      </p:sp>
      <p:sp>
        <p:nvSpPr>
          <p:cNvPr id="5" name="Arrow: Right 4">
            <a:extLst>
              <a:ext uri="{FF2B5EF4-FFF2-40B4-BE49-F238E27FC236}">
                <a16:creationId xmlns:a16="http://schemas.microsoft.com/office/drawing/2014/main" id="{0B11529C-CB51-612A-B9BD-D0844C0B91C9}"/>
              </a:ext>
            </a:extLst>
          </p:cNvPr>
          <p:cNvSpPr/>
          <p:nvPr/>
        </p:nvSpPr>
        <p:spPr>
          <a:xfrm rot="3053493">
            <a:off x="4114801" y="4279437"/>
            <a:ext cx="323850" cy="123628"/>
          </a:xfrm>
          <a:prstGeom prst="rightArrow">
            <a:avLst>
              <a:gd name="adj1" fmla="val 74455"/>
              <a:gd name="adj2" fmla="val 50000"/>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Arrow: Right 5">
            <a:extLst>
              <a:ext uri="{FF2B5EF4-FFF2-40B4-BE49-F238E27FC236}">
                <a16:creationId xmlns:a16="http://schemas.microsoft.com/office/drawing/2014/main" id="{4EF0B89A-6A88-6CDA-AE28-F3313EC0189A}"/>
              </a:ext>
            </a:extLst>
          </p:cNvPr>
          <p:cNvSpPr/>
          <p:nvPr/>
        </p:nvSpPr>
        <p:spPr>
          <a:xfrm rot="3053493">
            <a:off x="6439820" y="3983399"/>
            <a:ext cx="323850" cy="123628"/>
          </a:xfrm>
          <a:prstGeom prst="rightArrow">
            <a:avLst>
              <a:gd name="adj1" fmla="val 74455"/>
              <a:gd name="adj2" fmla="val 50000"/>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1" name="Picture 10">
            <a:extLst>
              <a:ext uri="{FF2B5EF4-FFF2-40B4-BE49-F238E27FC236}">
                <a16:creationId xmlns:a16="http://schemas.microsoft.com/office/drawing/2014/main" id="{3912163C-0F61-1062-7420-F36C362D2195}"/>
              </a:ext>
            </a:extLst>
          </p:cNvPr>
          <p:cNvPicPr>
            <a:picLocks noChangeAspect="1"/>
          </p:cNvPicPr>
          <p:nvPr/>
        </p:nvPicPr>
        <p:blipFill rotWithShape="1">
          <a:blip r:embed="rId3"/>
          <a:srcRect l="9135" t="21973" r="6730" b="2057"/>
          <a:stretch/>
        </p:blipFill>
        <p:spPr bwMode="auto">
          <a:xfrm>
            <a:off x="1323242" y="1869182"/>
            <a:ext cx="9545515" cy="4614862"/>
          </a:xfrm>
          <a:prstGeom prst="rect">
            <a:avLst/>
          </a:prstGeom>
          <a:ln>
            <a:noFill/>
          </a:ln>
          <a:extLst>
            <a:ext uri="{53640926-AAD7-44D8-BBD7-CCE9431645EC}">
              <a14:shadowObscured xmlns:a14="http://schemas.microsoft.com/office/drawing/2010/main"/>
            </a:ext>
          </a:extLst>
        </p:spPr>
      </p:pic>
      <p:sp>
        <p:nvSpPr>
          <p:cNvPr id="12" name="TextBox 11">
            <a:extLst>
              <a:ext uri="{FF2B5EF4-FFF2-40B4-BE49-F238E27FC236}">
                <a16:creationId xmlns:a16="http://schemas.microsoft.com/office/drawing/2014/main" id="{119DB7A6-775F-760D-5855-8320D2AEE347}"/>
              </a:ext>
            </a:extLst>
          </p:cNvPr>
          <p:cNvSpPr txBox="1"/>
          <p:nvPr/>
        </p:nvSpPr>
        <p:spPr>
          <a:xfrm>
            <a:off x="4276726" y="6488668"/>
            <a:ext cx="1760867"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800" b="0" i="0" u="none" strike="noStrike" kern="1200" cap="none" spc="0" normalizeH="0" baseline="0" noProof="0" dirty="0">
                <a:ln>
                  <a:noFill/>
                </a:ln>
                <a:solidFill>
                  <a:prstClr val="black"/>
                </a:solidFill>
                <a:effectLst/>
                <a:uLnTx/>
                <a:uFillTx/>
                <a:latin typeface="Calibri" panose="020F0502020204030204"/>
                <a:ea typeface="+mn-ea"/>
                <a:cs typeface="+mn-cs"/>
              </a:rPr>
              <a:t>Confederation St</a:t>
            </a:r>
          </a:p>
        </p:txBody>
      </p:sp>
    </p:spTree>
    <p:extLst>
      <p:ext uri="{BB962C8B-B14F-4D97-AF65-F5344CB8AC3E}">
        <p14:creationId xmlns:p14="http://schemas.microsoft.com/office/powerpoint/2010/main" val="10693769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B70E108-0DEE-A4DE-824A-156743DF9049}"/>
              </a:ext>
            </a:extLst>
          </p:cNvPr>
          <p:cNvSpPr>
            <a:spLocks noGrp="1"/>
          </p:cNvSpPr>
          <p:nvPr>
            <p:ph type="title"/>
          </p:nvPr>
        </p:nvSpPr>
        <p:spPr>
          <a:xfrm>
            <a:off x="669036" y="238694"/>
            <a:ext cx="11350752" cy="1325563"/>
          </a:xfrm>
        </p:spPr>
        <p:txBody>
          <a:bodyPr>
            <a:normAutofit/>
          </a:bodyPr>
          <a:lstStyle/>
          <a:p>
            <a:r>
              <a:rPr lang="en-CA" b="1" dirty="0"/>
              <a:t>The Glen Williams Community Association (GWCA)</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8D33C80C-0EC2-446A-846E-6EEE360C9DEF}"/>
              </a:ext>
            </a:extLst>
          </p:cNvPr>
          <p:cNvSpPr>
            <a:spLocks noGrp="1"/>
          </p:cNvSpPr>
          <p:nvPr>
            <p:ph idx="1"/>
          </p:nvPr>
        </p:nvSpPr>
        <p:spPr>
          <a:xfrm>
            <a:off x="669036" y="1869444"/>
            <a:ext cx="11108436" cy="4689923"/>
          </a:xfrm>
        </p:spPr>
        <p:txBody>
          <a:bodyPr>
            <a:normAutofit fontScale="92500" lnSpcReduction="20000"/>
          </a:bodyPr>
          <a:lstStyle/>
          <a:p>
            <a:r>
              <a:rPr lang="en-US" sz="3000" dirty="0"/>
              <a:t>Recognized voice of the hamlet since 1999, incorporating as a non-profit residents’ association in 2016.</a:t>
            </a:r>
          </a:p>
          <a:p>
            <a:endParaRPr lang="en-US" sz="3000" dirty="0"/>
          </a:p>
          <a:p>
            <a:r>
              <a:rPr lang="en-US" sz="3000" dirty="0"/>
              <a:t>Elected Board of Directors, representing approx. 500 members.</a:t>
            </a:r>
          </a:p>
          <a:p>
            <a:endParaRPr lang="en-US" sz="3000" dirty="0"/>
          </a:p>
          <a:p>
            <a:r>
              <a:rPr lang="en-US" sz="3000" dirty="0"/>
              <a:t>Publicly posted annual action plans.</a:t>
            </a:r>
          </a:p>
          <a:p>
            <a:endParaRPr lang="en-US" sz="3000" dirty="0"/>
          </a:p>
          <a:p>
            <a:r>
              <a:rPr lang="en-US" sz="3000" dirty="0"/>
              <a:t>Extensive reach in the community: </a:t>
            </a:r>
          </a:p>
          <a:p>
            <a:pPr lvl="1"/>
            <a:r>
              <a:rPr lang="en-US" sz="2800" dirty="0"/>
              <a:t>community events, public meetings, Annual AGM</a:t>
            </a:r>
          </a:p>
          <a:p>
            <a:pPr lvl="1"/>
            <a:r>
              <a:rPr lang="en-US" sz="2800" dirty="0"/>
              <a:t>well-used and informative website about Glen Williams and the GWCA</a:t>
            </a:r>
          </a:p>
          <a:p>
            <a:pPr lvl="1"/>
            <a:r>
              <a:rPr lang="en-US" sz="2800" dirty="0"/>
              <a:t>regular electronic newsletter with upwards of 900 subscribers</a:t>
            </a:r>
          </a:p>
          <a:p>
            <a:pPr lvl="1"/>
            <a:r>
              <a:rPr lang="en-US" sz="2800" dirty="0"/>
              <a:t>Facebook/Instagram following upwards of 950 </a:t>
            </a:r>
          </a:p>
          <a:p>
            <a:endParaRPr lang="en-CA" sz="2200" dirty="0"/>
          </a:p>
          <a:p>
            <a:endParaRPr lang="en-CA" sz="2200" dirty="0"/>
          </a:p>
        </p:txBody>
      </p:sp>
    </p:spTree>
    <p:extLst>
      <p:ext uri="{BB962C8B-B14F-4D97-AF65-F5344CB8AC3E}">
        <p14:creationId xmlns:p14="http://schemas.microsoft.com/office/powerpoint/2010/main" val="40300710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7275AC7-5252-6B11-A9B7-EB26E8B64F0D}"/>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3B4D605-CF82-ACC2-C443-EE397F2F72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567C3AE-94D4-1E56-795E-A55BA8496AAD}"/>
              </a:ext>
            </a:extLst>
          </p:cNvPr>
          <p:cNvSpPr>
            <a:spLocks noGrp="1"/>
          </p:cNvSpPr>
          <p:nvPr>
            <p:ph type="title"/>
          </p:nvPr>
        </p:nvSpPr>
        <p:spPr>
          <a:xfrm>
            <a:off x="838200" y="365125"/>
            <a:ext cx="11350752" cy="1325563"/>
          </a:xfrm>
        </p:spPr>
        <p:txBody>
          <a:bodyPr>
            <a:normAutofit/>
          </a:bodyPr>
          <a:lstStyle/>
          <a:p>
            <a:r>
              <a:rPr lang="en-CA" b="1" dirty="0"/>
              <a:t>The Glen Williams Secondary Plan </a:t>
            </a:r>
          </a:p>
        </p:txBody>
      </p:sp>
      <p:sp>
        <p:nvSpPr>
          <p:cNvPr id="10" name="sketch line">
            <a:extLst>
              <a:ext uri="{FF2B5EF4-FFF2-40B4-BE49-F238E27FC236}">
                <a16:creationId xmlns:a16="http://schemas.microsoft.com/office/drawing/2014/main" id="{8783C00C-F3FF-A4A9-E0C0-14D41FAF90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CE1D0E4A-5274-7A4A-E83C-F2EAF0693097}"/>
              </a:ext>
            </a:extLst>
          </p:cNvPr>
          <p:cNvSpPr>
            <a:spLocks noGrp="1"/>
          </p:cNvSpPr>
          <p:nvPr>
            <p:ph idx="1"/>
          </p:nvPr>
        </p:nvSpPr>
        <p:spPr>
          <a:xfrm>
            <a:off x="838200" y="1929383"/>
            <a:ext cx="10515600" cy="4563491"/>
          </a:xfrm>
        </p:spPr>
        <p:txBody>
          <a:bodyPr>
            <a:normAutofit fontScale="77500" lnSpcReduction="20000"/>
          </a:bodyPr>
          <a:lstStyle/>
          <a:p>
            <a:pPr marL="0" indent="0" algn="ctr">
              <a:lnSpc>
                <a:spcPct val="150000"/>
              </a:lnSpc>
              <a:buNone/>
            </a:pPr>
            <a:r>
              <a:rPr lang="en-US" sz="3000" b="1" dirty="0"/>
              <a:t>The application as filed is in direct violation of the recently approved provisions of the Glen Williams Secondary Plan </a:t>
            </a:r>
          </a:p>
          <a:p>
            <a:pPr>
              <a:lnSpc>
                <a:spcPct val="150000"/>
              </a:lnSpc>
            </a:pPr>
            <a:r>
              <a:rPr lang="en-CA" sz="2400" dirty="0"/>
              <a:t>GWCA &amp; Glen residents participated in creation of initial plan; formally approved 2007.</a:t>
            </a:r>
          </a:p>
          <a:p>
            <a:pPr>
              <a:lnSpc>
                <a:spcPct val="150000"/>
              </a:lnSpc>
            </a:pPr>
            <a:r>
              <a:rPr lang="en-CA" sz="2400" dirty="0"/>
              <a:t>Update to plan initiated by Town in 2019.</a:t>
            </a:r>
          </a:p>
          <a:p>
            <a:pPr>
              <a:lnSpc>
                <a:spcPct val="150000"/>
              </a:lnSpc>
            </a:pPr>
            <a:r>
              <a:rPr lang="en-CA" sz="2400" dirty="0"/>
              <a:t>Official Plan Amendment #44 approved by Council June 2021, approved by Region July 2022.</a:t>
            </a:r>
          </a:p>
          <a:p>
            <a:pPr>
              <a:lnSpc>
                <a:spcPct val="150000"/>
              </a:lnSpc>
            </a:pPr>
            <a:r>
              <a:rPr lang="en-CA" sz="2400" dirty="0"/>
              <a:t>Appeal filed Oct. 2022 with Ontario Land Tribunal (OLT) by three developers (each had an active development proposal in the Glen, two also had their own appeals at the OLT).</a:t>
            </a:r>
          </a:p>
          <a:p>
            <a:pPr>
              <a:lnSpc>
                <a:spcPct val="150000"/>
              </a:lnSpc>
            </a:pPr>
            <a:r>
              <a:rPr lang="en-CA" sz="2400" dirty="0"/>
              <a:t>GWCA received party status in this Tribunal proceeding.</a:t>
            </a:r>
          </a:p>
          <a:p>
            <a:pPr>
              <a:lnSpc>
                <a:spcPct val="150000"/>
              </a:lnSpc>
            </a:pPr>
            <a:r>
              <a:rPr lang="en-CA" sz="2400" dirty="0"/>
              <a:t>Tribunal file closed, Dec. 2024. Resulting in no changes to the previously approved OPA #44.</a:t>
            </a:r>
          </a:p>
          <a:p>
            <a:endParaRPr lang="en-CA" sz="2400" dirty="0"/>
          </a:p>
          <a:p>
            <a:endParaRPr lang="en-CA" sz="2200" dirty="0"/>
          </a:p>
        </p:txBody>
      </p:sp>
    </p:spTree>
    <p:extLst>
      <p:ext uri="{BB962C8B-B14F-4D97-AF65-F5344CB8AC3E}">
        <p14:creationId xmlns:p14="http://schemas.microsoft.com/office/powerpoint/2010/main" val="25271509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1D7D675-935F-4E1B-F02E-57EDC652FF77}"/>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FBEC115-F1C9-0B3B-0352-E85E6E40C1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472C8A6-AF74-271B-D948-F3F57071F562}"/>
              </a:ext>
            </a:extLst>
          </p:cNvPr>
          <p:cNvSpPr>
            <a:spLocks noGrp="1"/>
          </p:cNvSpPr>
          <p:nvPr>
            <p:ph type="title"/>
          </p:nvPr>
        </p:nvSpPr>
        <p:spPr>
          <a:xfrm>
            <a:off x="838200" y="365125"/>
            <a:ext cx="11350752" cy="1325563"/>
          </a:xfrm>
        </p:spPr>
        <p:txBody>
          <a:bodyPr>
            <a:normAutofit/>
          </a:bodyPr>
          <a:lstStyle/>
          <a:p>
            <a:r>
              <a:rPr lang="en-CA" b="1" dirty="0"/>
              <a:t>The Eden Oak Application  </a:t>
            </a:r>
          </a:p>
        </p:txBody>
      </p:sp>
      <p:sp>
        <p:nvSpPr>
          <p:cNvPr id="10" name="sketch line">
            <a:extLst>
              <a:ext uri="{FF2B5EF4-FFF2-40B4-BE49-F238E27FC236}">
                <a16:creationId xmlns:a16="http://schemas.microsoft.com/office/drawing/2014/main" id="{805EE96B-2A35-4DF7-7E60-3D89534863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5E906758-76C6-0A22-2354-890C09B94721}"/>
              </a:ext>
            </a:extLst>
          </p:cNvPr>
          <p:cNvSpPr>
            <a:spLocks noGrp="1"/>
          </p:cNvSpPr>
          <p:nvPr>
            <p:ph idx="1"/>
          </p:nvPr>
        </p:nvSpPr>
        <p:spPr>
          <a:xfrm>
            <a:off x="838200" y="1929383"/>
            <a:ext cx="10515600" cy="4563491"/>
          </a:xfrm>
        </p:spPr>
        <p:txBody>
          <a:bodyPr>
            <a:normAutofit lnSpcReduction="10000"/>
          </a:bodyPr>
          <a:lstStyle/>
          <a:p>
            <a:pPr marL="0" indent="0">
              <a:buNone/>
            </a:pPr>
            <a:r>
              <a:rPr lang="en-CA" b="1" dirty="0"/>
              <a:t>Secondary Plan’s Character Objectives</a:t>
            </a:r>
          </a:p>
          <a:p>
            <a:pPr marL="0" indent="0">
              <a:buNone/>
            </a:pPr>
            <a:endParaRPr lang="en-US" sz="2400" dirty="0"/>
          </a:p>
          <a:p>
            <a:pPr marL="0" indent="0">
              <a:buNone/>
            </a:pPr>
            <a:r>
              <a:rPr lang="en-US" sz="2400" dirty="0"/>
              <a:t>The proposal for 81 Townhouses spread over 15 blocks introduces an urban built form into a rural hamlet.</a:t>
            </a:r>
          </a:p>
          <a:p>
            <a:pPr marL="0" indent="0">
              <a:buNone/>
            </a:pPr>
            <a:endParaRPr lang="en-US" sz="2200" dirty="0"/>
          </a:p>
          <a:p>
            <a:pPr lvl="1">
              <a:buFont typeface="Courier New" panose="02070309020205020404" pitchFamily="49" charset="0"/>
              <a:buChar char="o"/>
            </a:pPr>
            <a:r>
              <a:rPr lang="en-US" sz="2000" dirty="0"/>
              <a:t>The Hamlet Residential Area designation achieves policy H4.5.1 by permitting “…gradual and limited growth over time in a manner that is consistent with the character of the Hamlet…”. </a:t>
            </a:r>
          </a:p>
          <a:p>
            <a:pPr lvl="1">
              <a:buFont typeface="Courier New" panose="02070309020205020404" pitchFamily="49" charset="0"/>
              <a:buChar char="o"/>
            </a:pPr>
            <a:endParaRPr lang="en-US" sz="2000" dirty="0"/>
          </a:p>
          <a:p>
            <a:pPr lvl="1">
              <a:buFont typeface="Courier New" panose="02070309020205020404" pitchFamily="49" charset="0"/>
              <a:buChar char="o"/>
            </a:pPr>
            <a:r>
              <a:rPr lang="en-US" sz="2000" dirty="0"/>
              <a:t>The Secondary Plan section H4.5.2 a)  as approved explicitly rejects built forms that are not </a:t>
            </a:r>
            <a:r>
              <a:rPr lang="en-US" sz="2000" b="1" dirty="0"/>
              <a:t>single detached residential uses</a:t>
            </a:r>
            <a:r>
              <a:rPr lang="en-US" sz="2000" dirty="0"/>
              <a:t>. </a:t>
            </a:r>
          </a:p>
          <a:p>
            <a:pPr lvl="1">
              <a:buFont typeface="Courier New" panose="02070309020205020404" pitchFamily="49" charset="0"/>
              <a:buChar char="o"/>
            </a:pPr>
            <a:endParaRPr lang="en-US" sz="2000" dirty="0"/>
          </a:p>
          <a:p>
            <a:pPr lvl="1">
              <a:buFont typeface="Courier New" panose="02070309020205020404" pitchFamily="49" charset="0"/>
              <a:buChar char="o"/>
            </a:pPr>
            <a:endParaRPr lang="en-US" sz="1800" dirty="0"/>
          </a:p>
          <a:p>
            <a:pPr marL="0" indent="0">
              <a:buNone/>
            </a:pPr>
            <a:r>
              <a:rPr lang="en-US" dirty="0"/>
              <a:t>You cannot amend one, without undermining the other.</a:t>
            </a:r>
            <a:endParaRPr lang="en-CA" dirty="0"/>
          </a:p>
          <a:p>
            <a:endParaRPr lang="en-CA" sz="2200" dirty="0"/>
          </a:p>
        </p:txBody>
      </p:sp>
    </p:spTree>
    <p:extLst>
      <p:ext uri="{BB962C8B-B14F-4D97-AF65-F5344CB8AC3E}">
        <p14:creationId xmlns:p14="http://schemas.microsoft.com/office/powerpoint/2010/main" val="17603510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74B368C-8788-0F45-2571-2BE772D36FC2}"/>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49302CE-150C-6F39-C9C1-D9F0D6E4B4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59676B9-0A7C-274D-659A-C557E46ADD1A}"/>
              </a:ext>
            </a:extLst>
          </p:cNvPr>
          <p:cNvSpPr>
            <a:spLocks noGrp="1"/>
          </p:cNvSpPr>
          <p:nvPr>
            <p:ph type="title"/>
          </p:nvPr>
        </p:nvSpPr>
        <p:spPr>
          <a:xfrm>
            <a:off x="838200" y="365125"/>
            <a:ext cx="11350752" cy="1325563"/>
          </a:xfrm>
        </p:spPr>
        <p:txBody>
          <a:bodyPr>
            <a:normAutofit/>
          </a:bodyPr>
          <a:lstStyle/>
          <a:p>
            <a:r>
              <a:rPr lang="en-CA" b="1" dirty="0"/>
              <a:t>The Eden Oak Application  </a:t>
            </a:r>
          </a:p>
        </p:txBody>
      </p:sp>
      <p:sp>
        <p:nvSpPr>
          <p:cNvPr id="10" name="sketch line">
            <a:extLst>
              <a:ext uri="{FF2B5EF4-FFF2-40B4-BE49-F238E27FC236}">
                <a16:creationId xmlns:a16="http://schemas.microsoft.com/office/drawing/2014/main" id="{1C6421D4-F386-E6BA-7FD9-FBCB9F5C7F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1284CBD5-9DEF-98F4-DF3E-3B9784C16070}"/>
              </a:ext>
            </a:extLst>
          </p:cNvPr>
          <p:cNvSpPr>
            <a:spLocks noGrp="1"/>
          </p:cNvSpPr>
          <p:nvPr>
            <p:ph idx="1"/>
          </p:nvPr>
        </p:nvSpPr>
        <p:spPr>
          <a:xfrm>
            <a:off x="838200" y="1929383"/>
            <a:ext cx="10515600" cy="4563491"/>
          </a:xfrm>
        </p:spPr>
        <p:txBody>
          <a:bodyPr>
            <a:normAutofit/>
          </a:bodyPr>
          <a:lstStyle/>
          <a:p>
            <a:pPr marL="0" indent="0">
              <a:buNone/>
            </a:pPr>
            <a:r>
              <a:rPr lang="en-CA" b="1" dirty="0"/>
              <a:t>Secondary Plan’s Character Objectives – Cont’d</a:t>
            </a:r>
          </a:p>
          <a:p>
            <a:pPr marL="0" indent="0">
              <a:buNone/>
            </a:pPr>
            <a:endParaRPr lang="en-US" sz="2400" dirty="0"/>
          </a:p>
          <a:p>
            <a:pPr marL="0" indent="0">
              <a:buNone/>
            </a:pPr>
            <a:r>
              <a:rPr lang="en-US" sz="2400" dirty="0"/>
              <a:t>The proposal’s uniform lot frontages, setbacks, driveways and perceived lot sizes concentrates a single design repeated 81 times.</a:t>
            </a:r>
          </a:p>
          <a:p>
            <a:pPr marL="0" indent="0">
              <a:buNone/>
            </a:pPr>
            <a:endParaRPr lang="en-US" sz="2000" dirty="0"/>
          </a:p>
          <a:p>
            <a:pPr lvl="1">
              <a:buFont typeface="Courier New" panose="02070309020205020404" pitchFamily="49" charset="0"/>
              <a:buChar char="o"/>
            </a:pPr>
            <a:r>
              <a:rPr lang="en-US" sz="2000" dirty="0"/>
              <a:t>The Secondary plan recognizes the variety of lot configurations in the Hamlet as a part of its character, the uniform repetition of the lot fabric undermines policy section  H4.5.1 that requires new development to provide </a:t>
            </a:r>
            <a:r>
              <a:rPr lang="en-US" sz="2000" i="1" dirty="0"/>
              <a:t>“…a variety of lot sizes and setbacks…”.</a:t>
            </a:r>
          </a:p>
          <a:p>
            <a:pPr lvl="1">
              <a:buFont typeface="Courier New" panose="02070309020205020404" pitchFamily="49" charset="0"/>
              <a:buChar char="o"/>
            </a:pPr>
            <a:endParaRPr lang="en-US" sz="2000" dirty="0"/>
          </a:p>
          <a:p>
            <a:pPr lvl="1">
              <a:buFont typeface="Courier New" panose="02070309020205020404" pitchFamily="49" charset="0"/>
              <a:buChar char="o"/>
            </a:pPr>
            <a:r>
              <a:rPr lang="en-US" sz="2000" dirty="0"/>
              <a:t>Nowhere in the Hamlet can we find a repetitious urban design such as this, which indicates the proposal is not serving to </a:t>
            </a:r>
            <a:r>
              <a:rPr lang="en-US" sz="2000" i="1" dirty="0"/>
              <a:t>“…preserve and build upon the unique heritage character of Glen Williams as a distinct hamlet…”, </a:t>
            </a:r>
            <a:r>
              <a:rPr lang="en-US" sz="2000" dirty="0"/>
              <a:t>but rather upending this policy objective. Section H4.2(b)</a:t>
            </a:r>
          </a:p>
          <a:p>
            <a:pPr lvl="1">
              <a:buFont typeface="Courier New" panose="02070309020205020404" pitchFamily="49" charset="0"/>
              <a:buChar char="o"/>
            </a:pPr>
            <a:endParaRPr lang="en-CA" sz="1800" dirty="0"/>
          </a:p>
          <a:p>
            <a:endParaRPr lang="en-CA" sz="2200" dirty="0"/>
          </a:p>
        </p:txBody>
      </p:sp>
    </p:spTree>
    <p:extLst>
      <p:ext uri="{BB962C8B-B14F-4D97-AF65-F5344CB8AC3E}">
        <p14:creationId xmlns:p14="http://schemas.microsoft.com/office/powerpoint/2010/main" val="10674093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42E5733-AC30-F8CA-14A6-6EC3C5B0BE7C}"/>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90B7A8D-5654-7223-284E-310B242175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FD7EA05-27D0-8F26-0DB8-78C01EA25644}"/>
              </a:ext>
            </a:extLst>
          </p:cNvPr>
          <p:cNvSpPr>
            <a:spLocks noGrp="1"/>
          </p:cNvSpPr>
          <p:nvPr>
            <p:ph type="title"/>
          </p:nvPr>
        </p:nvSpPr>
        <p:spPr>
          <a:xfrm>
            <a:off x="838200" y="365125"/>
            <a:ext cx="11350752" cy="1325563"/>
          </a:xfrm>
        </p:spPr>
        <p:txBody>
          <a:bodyPr>
            <a:normAutofit/>
          </a:bodyPr>
          <a:lstStyle/>
          <a:p>
            <a:r>
              <a:rPr lang="en-CA" b="1" dirty="0"/>
              <a:t>The Eden Oak Application</a:t>
            </a:r>
          </a:p>
        </p:txBody>
      </p:sp>
      <p:sp>
        <p:nvSpPr>
          <p:cNvPr id="10" name="sketch line">
            <a:extLst>
              <a:ext uri="{FF2B5EF4-FFF2-40B4-BE49-F238E27FC236}">
                <a16:creationId xmlns:a16="http://schemas.microsoft.com/office/drawing/2014/main" id="{0EACEF98-82CF-1075-A75C-7944CCB27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7C8560C8-A368-2FE6-5092-A1C3CC74DB57}"/>
              </a:ext>
            </a:extLst>
          </p:cNvPr>
          <p:cNvSpPr>
            <a:spLocks noGrp="1"/>
          </p:cNvSpPr>
          <p:nvPr>
            <p:ph idx="1"/>
          </p:nvPr>
        </p:nvSpPr>
        <p:spPr>
          <a:xfrm>
            <a:off x="838200" y="1929383"/>
            <a:ext cx="10515600" cy="4563491"/>
          </a:xfrm>
        </p:spPr>
        <p:txBody>
          <a:bodyPr>
            <a:normAutofit/>
          </a:bodyPr>
          <a:lstStyle/>
          <a:p>
            <a:r>
              <a:rPr lang="en-US" dirty="0"/>
              <a:t>Application requests significant variances to zoning requirements</a:t>
            </a:r>
          </a:p>
          <a:p>
            <a:endParaRPr lang="en-US" sz="1100" dirty="0"/>
          </a:p>
          <a:p>
            <a:endParaRPr lang="en-US" sz="1100" dirty="0"/>
          </a:p>
          <a:p>
            <a:endParaRPr lang="en-US" sz="1100" dirty="0"/>
          </a:p>
          <a:p>
            <a:endParaRPr lang="en-US" sz="1100" dirty="0"/>
          </a:p>
          <a:p>
            <a:endParaRPr lang="en-US" sz="1100" dirty="0"/>
          </a:p>
          <a:p>
            <a:endParaRPr lang="en-US" sz="1100" dirty="0"/>
          </a:p>
          <a:p>
            <a:endParaRPr lang="en-US" sz="1100" dirty="0"/>
          </a:p>
          <a:p>
            <a:endParaRPr lang="en-US" sz="1100" dirty="0"/>
          </a:p>
          <a:p>
            <a:endParaRPr lang="en-US" sz="1100" dirty="0"/>
          </a:p>
          <a:p>
            <a:pPr marL="0" indent="0">
              <a:buNone/>
            </a:pPr>
            <a:endParaRPr lang="en-US" sz="1100" dirty="0"/>
          </a:p>
          <a:p>
            <a:endParaRPr lang="en-US" b="1" dirty="0"/>
          </a:p>
          <a:p>
            <a:r>
              <a:rPr lang="en-US" b="1" dirty="0"/>
              <a:t>400% increase in units per hectare is being requested.</a:t>
            </a:r>
          </a:p>
          <a:p>
            <a:endParaRPr lang="en-CA" sz="2200" dirty="0"/>
          </a:p>
        </p:txBody>
      </p:sp>
      <p:pic>
        <p:nvPicPr>
          <p:cNvPr id="4" name="Picture 3">
            <a:extLst>
              <a:ext uri="{FF2B5EF4-FFF2-40B4-BE49-F238E27FC236}">
                <a16:creationId xmlns:a16="http://schemas.microsoft.com/office/drawing/2014/main" id="{7ACAD3AC-6D89-1D24-879D-151A16BE2F1E}"/>
              </a:ext>
            </a:extLst>
          </p:cNvPr>
          <p:cNvPicPr>
            <a:picLocks noChangeAspect="1"/>
          </p:cNvPicPr>
          <p:nvPr/>
        </p:nvPicPr>
        <p:blipFill rotWithShape="1">
          <a:blip r:embed="rId3"/>
          <a:srcRect l="23716" t="44636" r="5820" b="19644"/>
          <a:stretch/>
        </p:blipFill>
        <p:spPr bwMode="auto">
          <a:xfrm>
            <a:off x="836676" y="2515532"/>
            <a:ext cx="10515600" cy="2972886"/>
          </a:xfrm>
          <a:prstGeom prst="rect">
            <a:avLst/>
          </a:prstGeom>
          <a:ln>
            <a:noFill/>
          </a:ln>
          <a:extLst>
            <a:ext uri="{53640926-AAD7-44D8-BBD7-CCE9431645EC}">
              <a14:shadowObscured xmlns:a14="http://schemas.microsoft.com/office/drawing/2010/main"/>
            </a:ext>
          </a:extLst>
        </p:spPr>
      </p:pic>
      <p:graphicFrame>
        <p:nvGraphicFramePr>
          <p:cNvPr id="6" name="Table 5">
            <a:extLst>
              <a:ext uri="{FF2B5EF4-FFF2-40B4-BE49-F238E27FC236}">
                <a16:creationId xmlns:a16="http://schemas.microsoft.com/office/drawing/2014/main" id="{3AA3547F-1F6A-539C-DBF2-D2B699D81B8A}"/>
              </a:ext>
            </a:extLst>
          </p:cNvPr>
          <p:cNvGraphicFramePr>
            <a:graphicFrameLocks noGrp="1"/>
          </p:cNvGraphicFramePr>
          <p:nvPr>
            <p:extLst>
              <p:ext uri="{D42A27DB-BD31-4B8C-83A1-F6EECF244321}">
                <p14:modId xmlns:p14="http://schemas.microsoft.com/office/powerpoint/2010/main" val="3339761797"/>
              </p:ext>
            </p:extLst>
          </p:nvPr>
        </p:nvGraphicFramePr>
        <p:xfrm>
          <a:off x="669036" y="2515532"/>
          <a:ext cx="10853929" cy="3051692"/>
        </p:xfrm>
        <a:graphic>
          <a:graphicData uri="http://schemas.openxmlformats.org/drawingml/2006/table">
            <a:tbl>
              <a:tblPr>
                <a:tableStyleId>{5C22544A-7EE6-4342-B048-85BDC9FD1C3A}</a:tableStyleId>
              </a:tblPr>
              <a:tblGrid>
                <a:gridCol w="1577907">
                  <a:extLst>
                    <a:ext uri="{9D8B030D-6E8A-4147-A177-3AD203B41FA5}">
                      <a16:colId xmlns:a16="http://schemas.microsoft.com/office/drawing/2014/main" val="4249093216"/>
                    </a:ext>
                  </a:extLst>
                </a:gridCol>
                <a:gridCol w="1439686">
                  <a:extLst>
                    <a:ext uri="{9D8B030D-6E8A-4147-A177-3AD203B41FA5}">
                      <a16:colId xmlns:a16="http://schemas.microsoft.com/office/drawing/2014/main" val="2464770661"/>
                    </a:ext>
                  </a:extLst>
                </a:gridCol>
                <a:gridCol w="1407885">
                  <a:extLst>
                    <a:ext uri="{9D8B030D-6E8A-4147-A177-3AD203B41FA5}">
                      <a16:colId xmlns:a16="http://schemas.microsoft.com/office/drawing/2014/main" val="1392537487"/>
                    </a:ext>
                  </a:extLst>
                </a:gridCol>
                <a:gridCol w="1001966">
                  <a:extLst>
                    <a:ext uri="{9D8B030D-6E8A-4147-A177-3AD203B41FA5}">
                      <a16:colId xmlns:a16="http://schemas.microsoft.com/office/drawing/2014/main" val="960328937"/>
                    </a:ext>
                  </a:extLst>
                </a:gridCol>
                <a:gridCol w="1323737">
                  <a:extLst>
                    <a:ext uri="{9D8B030D-6E8A-4147-A177-3AD203B41FA5}">
                      <a16:colId xmlns:a16="http://schemas.microsoft.com/office/drawing/2014/main" val="3357496022"/>
                    </a:ext>
                  </a:extLst>
                </a:gridCol>
                <a:gridCol w="1268023">
                  <a:extLst>
                    <a:ext uri="{9D8B030D-6E8A-4147-A177-3AD203B41FA5}">
                      <a16:colId xmlns:a16="http://schemas.microsoft.com/office/drawing/2014/main" val="15835326"/>
                    </a:ext>
                  </a:extLst>
                </a:gridCol>
                <a:gridCol w="1273407">
                  <a:extLst>
                    <a:ext uri="{9D8B030D-6E8A-4147-A177-3AD203B41FA5}">
                      <a16:colId xmlns:a16="http://schemas.microsoft.com/office/drawing/2014/main" val="3116220763"/>
                    </a:ext>
                  </a:extLst>
                </a:gridCol>
                <a:gridCol w="1561318">
                  <a:extLst>
                    <a:ext uri="{9D8B030D-6E8A-4147-A177-3AD203B41FA5}">
                      <a16:colId xmlns:a16="http://schemas.microsoft.com/office/drawing/2014/main" val="712740113"/>
                    </a:ext>
                  </a:extLst>
                </a:gridCol>
              </a:tblGrid>
              <a:tr h="1145308">
                <a:tc>
                  <a:txBody>
                    <a:bodyPr/>
                    <a:lstStyle/>
                    <a:p>
                      <a:pP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1600" kern="0" dirty="0">
                          <a:effectLst/>
                        </a:rPr>
                        <a:t>.</a:t>
                      </a:r>
                      <a:endParaRPr lang="en-CA"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r>
                        <a:rPr lang="en-US" sz="1600" kern="0" dirty="0">
                          <a:effectLst/>
                        </a:rPr>
                        <a:t>Min. Lot frontage</a:t>
                      </a:r>
                      <a:endParaRPr lang="en-CA"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r>
                        <a:rPr lang="en-US" sz="1600" kern="0" dirty="0">
                          <a:effectLst/>
                        </a:rPr>
                        <a:t>Min.</a:t>
                      </a:r>
                    </a:p>
                    <a:p>
                      <a:r>
                        <a:rPr lang="en-US" sz="1600" kern="0" dirty="0">
                          <a:effectLst/>
                        </a:rPr>
                        <a:t>lot area</a:t>
                      </a:r>
                      <a:endParaRPr lang="en-CA"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r>
                        <a:rPr lang="en-US" sz="1600" kern="0" dirty="0">
                          <a:effectLst/>
                        </a:rPr>
                        <a:t>Min. required front yard</a:t>
                      </a:r>
                      <a:endParaRPr lang="en-CA"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r>
                        <a:rPr lang="en-US" sz="1600" kern="0" dirty="0">
                          <a:effectLst/>
                        </a:rPr>
                        <a:t>Min. required rear yard</a:t>
                      </a:r>
                      <a:endParaRPr lang="en-CA"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r>
                        <a:rPr lang="en-US" sz="1600" kern="0">
                          <a:effectLst/>
                        </a:rPr>
                        <a:t>Min. required interior side yard</a:t>
                      </a:r>
                      <a:endParaRPr lang="en-CA" sz="16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r>
                        <a:rPr lang="en-US" sz="1600" kern="0">
                          <a:effectLst/>
                        </a:rPr>
                        <a:t>Min required exterior side yard</a:t>
                      </a:r>
                      <a:endParaRPr lang="en-CA" sz="16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r>
                        <a:rPr lang="en-US" sz="1600" kern="0" dirty="0">
                          <a:effectLst/>
                        </a:rPr>
                        <a:t>Max. height</a:t>
                      </a:r>
                    </a:p>
                    <a:p>
                      <a:endParaRPr lang="en-US" sz="1600" kern="0" dirty="0">
                        <a:effectLst/>
                        <a:latin typeface="Aptos" panose="020B0004020202020204" pitchFamily="34" charset="0"/>
                        <a:ea typeface="Aptos" panose="020B0004020202020204" pitchFamily="34" charset="0"/>
                        <a:cs typeface="Times New Roman" panose="02020603050405020304" pitchFamily="18" charset="0"/>
                      </a:endParaRPr>
                    </a:p>
                    <a:p>
                      <a:endParaRPr lang="en-US" sz="1600" kern="0" dirty="0">
                        <a:effectLst/>
                        <a:latin typeface="Aptos" panose="020B0004020202020204" pitchFamily="34" charset="0"/>
                        <a:ea typeface="Aptos" panose="020B0004020202020204" pitchFamily="34" charset="0"/>
                        <a:cs typeface="Times New Roman" panose="02020603050405020304" pitchFamily="18" charset="0"/>
                      </a:endParaRPr>
                    </a:p>
                    <a:p>
                      <a:endParaRPr lang="en-CA"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24172095"/>
                  </a:ext>
                </a:extLst>
              </a:tr>
              <a:tr h="697449">
                <a:tc>
                  <a:txBody>
                    <a:bodyPr/>
                    <a:lstStyle/>
                    <a:p>
                      <a:r>
                        <a:rPr lang="en-US" sz="1600" kern="0" dirty="0">
                          <a:effectLst/>
                        </a:rPr>
                        <a:t>Zoning requirement</a:t>
                      </a:r>
                    </a:p>
                    <a:p>
                      <a:endParaRPr lang="en-CA"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r>
                        <a:rPr lang="en-US" sz="1600" kern="0" dirty="0">
                          <a:effectLst/>
                        </a:rPr>
                        <a:t>30.0m</a:t>
                      </a:r>
                      <a:endParaRPr lang="en-CA"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r>
                        <a:rPr lang="en-US" sz="1600" kern="0" dirty="0">
                          <a:effectLst/>
                        </a:rPr>
                        <a:t>0.1ha</a:t>
                      </a:r>
                      <a:endParaRPr lang="en-CA"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r>
                        <a:rPr lang="en-US" sz="1600" kern="0" dirty="0">
                          <a:effectLst/>
                        </a:rPr>
                        <a:t>4.5m</a:t>
                      </a:r>
                      <a:endParaRPr lang="en-CA"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r>
                        <a:rPr lang="en-US" sz="1600" kern="0" dirty="0">
                          <a:effectLst/>
                        </a:rPr>
                        <a:t>7.5m</a:t>
                      </a:r>
                      <a:endParaRPr lang="en-CA"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r>
                        <a:rPr lang="en-US" sz="1600" kern="0">
                          <a:effectLst/>
                        </a:rPr>
                        <a:t>2.25m</a:t>
                      </a:r>
                      <a:endParaRPr lang="en-CA" sz="16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r>
                        <a:rPr lang="en-US" sz="1600" kern="0">
                          <a:effectLst/>
                        </a:rPr>
                        <a:t>4.5m</a:t>
                      </a:r>
                      <a:endParaRPr lang="en-CA" sz="16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r>
                        <a:rPr lang="en-US" sz="1600" kern="0" dirty="0">
                          <a:effectLst/>
                        </a:rPr>
                        <a:t>11.0m</a:t>
                      </a:r>
                      <a:endParaRPr lang="en-CA"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18180247"/>
                  </a:ext>
                </a:extLst>
              </a:tr>
              <a:tr h="464966">
                <a:tc>
                  <a:txBody>
                    <a:bodyPr/>
                    <a:lstStyle/>
                    <a:p>
                      <a:r>
                        <a:rPr lang="en-US" sz="1600" kern="0">
                          <a:effectLst/>
                        </a:rPr>
                        <a:t>Proposed</a:t>
                      </a:r>
                      <a:endParaRPr lang="en-CA" sz="16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r>
                        <a:rPr lang="en-US" sz="1600" kern="0">
                          <a:effectLst/>
                        </a:rPr>
                        <a:t>7.2m</a:t>
                      </a:r>
                      <a:endParaRPr lang="en-CA" sz="16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r>
                        <a:rPr lang="en-US" sz="1600" kern="0">
                          <a:effectLst/>
                        </a:rPr>
                        <a:t>0.02ha</a:t>
                      </a:r>
                      <a:endParaRPr lang="en-CA" sz="16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r>
                        <a:rPr lang="en-US" sz="1600" kern="0" dirty="0">
                          <a:effectLst/>
                        </a:rPr>
                        <a:t>4.5m</a:t>
                      </a:r>
                      <a:endParaRPr lang="en-CA"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r>
                        <a:rPr lang="en-US" sz="1600" kern="0">
                          <a:effectLst/>
                        </a:rPr>
                        <a:t>4.2m</a:t>
                      </a:r>
                      <a:endParaRPr lang="en-CA" sz="16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r>
                        <a:rPr lang="en-US" sz="1600" kern="0">
                          <a:effectLst/>
                        </a:rPr>
                        <a:t>1.5m</a:t>
                      </a:r>
                      <a:endParaRPr lang="en-CA" sz="16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r>
                        <a:rPr lang="en-US" sz="1600" kern="0" dirty="0">
                          <a:effectLst/>
                        </a:rPr>
                        <a:t>1.5m</a:t>
                      </a:r>
                      <a:endParaRPr lang="en-CA"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r>
                        <a:rPr lang="en-US" sz="1600" kern="0" dirty="0">
                          <a:effectLst/>
                        </a:rPr>
                        <a:t>11.5m</a:t>
                      </a:r>
                    </a:p>
                    <a:p>
                      <a:endParaRPr lang="en-CA"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44900532"/>
                  </a:ext>
                </a:extLst>
              </a:tr>
              <a:tr h="687184">
                <a:tc>
                  <a:txBody>
                    <a:bodyPr/>
                    <a:lstStyle/>
                    <a:p>
                      <a:r>
                        <a:rPr lang="en-US" sz="1600" b="1" kern="0" dirty="0">
                          <a:solidFill>
                            <a:schemeClr val="bg1"/>
                          </a:solidFill>
                          <a:effectLst/>
                        </a:rPr>
                        <a:t>Variance</a:t>
                      </a:r>
                      <a:endParaRPr lang="en-CA" sz="1600" b="1"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solidFill>
                      <a:srgbClr val="FF6600"/>
                    </a:solidFill>
                  </a:tcPr>
                </a:tc>
                <a:tc>
                  <a:txBody>
                    <a:bodyPr/>
                    <a:lstStyle/>
                    <a:p>
                      <a:r>
                        <a:rPr lang="en-US" sz="1600" b="1" kern="0" dirty="0">
                          <a:solidFill>
                            <a:schemeClr val="bg1"/>
                          </a:solidFill>
                          <a:effectLst/>
                        </a:rPr>
                        <a:t>76% reduction</a:t>
                      </a:r>
                      <a:endParaRPr lang="en-CA" sz="1600" b="1"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solidFill>
                      <a:srgbClr val="FF6600"/>
                    </a:solidFill>
                  </a:tcPr>
                </a:tc>
                <a:tc>
                  <a:txBody>
                    <a:bodyPr/>
                    <a:lstStyle/>
                    <a:p>
                      <a:r>
                        <a:rPr lang="en-US" sz="1600" b="1" kern="0" dirty="0">
                          <a:solidFill>
                            <a:schemeClr val="bg1"/>
                          </a:solidFill>
                          <a:effectLst/>
                        </a:rPr>
                        <a:t>80% reduction</a:t>
                      </a:r>
                      <a:endParaRPr lang="en-CA" sz="1600" b="1"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solidFill>
                      <a:srgbClr val="FF6600"/>
                    </a:solidFill>
                  </a:tcPr>
                </a:tc>
                <a:tc>
                  <a:txBody>
                    <a:bodyPr/>
                    <a:lstStyle/>
                    <a:p>
                      <a:r>
                        <a:rPr lang="en-US" sz="1600" b="1" kern="0" dirty="0">
                          <a:solidFill>
                            <a:schemeClr val="bg1"/>
                          </a:solidFill>
                          <a:effectLst/>
                        </a:rPr>
                        <a:t>0</a:t>
                      </a:r>
                      <a:endParaRPr lang="en-CA" sz="1600" b="1"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solidFill>
                      <a:srgbClr val="FF6600"/>
                    </a:solidFill>
                  </a:tcPr>
                </a:tc>
                <a:tc>
                  <a:txBody>
                    <a:bodyPr/>
                    <a:lstStyle/>
                    <a:p>
                      <a:r>
                        <a:rPr lang="en-US" sz="1600" b="1" kern="0" dirty="0">
                          <a:solidFill>
                            <a:schemeClr val="bg1"/>
                          </a:solidFill>
                          <a:effectLst/>
                        </a:rPr>
                        <a:t>44% reduction</a:t>
                      </a:r>
                      <a:endParaRPr lang="en-CA" sz="1600" b="1"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solidFill>
                      <a:srgbClr val="FF6600"/>
                    </a:solidFill>
                  </a:tcPr>
                </a:tc>
                <a:tc>
                  <a:txBody>
                    <a:bodyPr/>
                    <a:lstStyle/>
                    <a:p>
                      <a:r>
                        <a:rPr lang="en-US" sz="1600" b="1" kern="0" dirty="0">
                          <a:solidFill>
                            <a:schemeClr val="bg1"/>
                          </a:solidFill>
                          <a:effectLst/>
                        </a:rPr>
                        <a:t>33% reduction</a:t>
                      </a:r>
                      <a:endParaRPr lang="en-CA" sz="1600" b="1"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solidFill>
                      <a:srgbClr val="FF6600"/>
                    </a:solidFill>
                  </a:tcPr>
                </a:tc>
                <a:tc>
                  <a:txBody>
                    <a:bodyPr/>
                    <a:lstStyle/>
                    <a:p>
                      <a:r>
                        <a:rPr lang="en-US" sz="1600" b="1" kern="0" dirty="0">
                          <a:solidFill>
                            <a:schemeClr val="bg1"/>
                          </a:solidFill>
                          <a:effectLst/>
                        </a:rPr>
                        <a:t>66% reduction</a:t>
                      </a:r>
                      <a:endParaRPr lang="en-CA" sz="1600" b="1"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solidFill>
                      <a:srgbClr val="FF6600"/>
                    </a:solidFill>
                  </a:tcPr>
                </a:tc>
                <a:tc>
                  <a:txBody>
                    <a:bodyPr/>
                    <a:lstStyle/>
                    <a:p>
                      <a:r>
                        <a:rPr lang="en-US" sz="1600" b="1" kern="0" dirty="0">
                          <a:solidFill>
                            <a:schemeClr val="bg1"/>
                          </a:solidFill>
                          <a:effectLst/>
                        </a:rPr>
                        <a:t>4.5% increase</a:t>
                      </a:r>
                    </a:p>
                    <a:p>
                      <a:endParaRPr lang="en-CA" sz="1600" b="1"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solidFill>
                      <a:srgbClr val="FF6600"/>
                    </a:solidFill>
                  </a:tcPr>
                </a:tc>
                <a:extLst>
                  <a:ext uri="{0D108BD9-81ED-4DB2-BD59-A6C34878D82A}">
                    <a16:rowId xmlns:a16="http://schemas.microsoft.com/office/drawing/2014/main" val="785419199"/>
                  </a:ext>
                </a:extLst>
              </a:tr>
            </a:tbl>
          </a:graphicData>
        </a:graphic>
      </p:graphicFrame>
    </p:spTree>
    <p:extLst>
      <p:ext uri="{BB962C8B-B14F-4D97-AF65-F5344CB8AC3E}">
        <p14:creationId xmlns:p14="http://schemas.microsoft.com/office/powerpoint/2010/main" val="38061952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9902C4B-B977-F0AD-CBDC-848D008512E3}"/>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45C9834-52EB-508B-EC9C-8FCB29CAC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D8A6A01-C06C-B705-6973-7DE13AB49E08}"/>
              </a:ext>
            </a:extLst>
          </p:cNvPr>
          <p:cNvSpPr>
            <a:spLocks noGrp="1"/>
          </p:cNvSpPr>
          <p:nvPr>
            <p:ph type="title"/>
          </p:nvPr>
        </p:nvSpPr>
        <p:spPr>
          <a:xfrm>
            <a:off x="838200" y="365125"/>
            <a:ext cx="11350752" cy="1325563"/>
          </a:xfrm>
        </p:spPr>
        <p:txBody>
          <a:bodyPr>
            <a:normAutofit/>
          </a:bodyPr>
          <a:lstStyle/>
          <a:p>
            <a:r>
              <a:rPr lang="en-CA" b="1" dirty="0"/>
              <a:t>The Eden Oak Application</a:t>
            </a:r>
          </a:p>
        </p:txBody>
      </p:sp>
      <p:sp>
        <p:nvSpPr>
          <p:cNvPr id="10" name="sketch line">
            <a:extLst>
              <a:ext uri="{FF2B5EF4-FFF2-40B4-BE49-F238E27FC236}">
                <a16:creationId xmlns:a16="http://schemas.microsoft.com/office/drawing/2014/main" id="{77E2B9C3-D1EB-5E26-A566-8341FAFE52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3BA3213F-A8E1-58C7-D144-06B1BBF8A060}"/>
              </a:ext>
            </a:extLst>
          </p:cNvPr>
          <p:cNvSpPr>
            <a:spLocks noGrp="1"/>
          </p:cNvSpPr>
          <p:nvPr>
            <p:ph idx="1"/>
          </p:nvPr>
        </p:nvSpPr>
        <p:spPr>
          <a:xfrm>
            <a:off x="838200" y="1929384"/>
            <a:ext cx="10515600" cy="4563491"/>
          </a:xfrm>
        </p:spPr>
        <p:txBody>
          <a:bodyPr>
            <a:normAutofit/>
          </a:bodyPr>
          <a:lstStyle/>
          <a:p>
            <a:endParaRPr lang="en-US" sz="1100" dirty="0"/>
          </a:p>
          <a:p>
            <a:endParaRPr lang="en-CA" sz="2200" dirty="0"/>
          </a:p>
        </p:txBody>
      </p:sp>
      <p:sp>
        <p:nvSpPr>
          <p:cNvPr id="6" name="TextBox 5">
            <a:extLst>
              <a:ext uri="{FF2B5EF4-FFF2-40B4-BE49-F238E27FC236}">
                <a16:creationId xmlns:a16="http://schemas.microsoft.com/office/drawing/2014/main" id="{E9604D76-3236-C2D5-6130-D7CD0F31DA2E}"/>
              </a:ext>
            </a:extLst>
          </p:cNvPr>
          <p:cNvSpPr txBox="1"/>
          <p:nvPr/>
        </p:nvSpPr>
        <p:spPr>
          <a:xfrm>
            <a:off x="520700" y="2055813"/>
            <a:ext cx="11112500" cy="4985980"/>
          </a:xfrm>
          <a:prstGeom prst="rect">
            <a:avLst/>
          </a:prstGeom>
          <a:noFill/>
        </p:spPr>
        <p:txBody>
          <a:bodyPr wrap="square">
            <a:spAutoFit/>
          </a:bodyPr>
          <a:lstStyle/>
          <a:p>
            <a:r>
              <a:rPr lang="en-US" sz="2800" b="1" dirty="0"/>
              <a:t>Applicant’s justification for dense form of development</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The applicant suggests that the Provincial Policy Statement 2024, Section 1.4.1 provides justification for the proposed dense form of development </a:t>
            </a:r>
          </a:p>
          <a:p>
            <a:pPr marL="285750" indent="-285750">
              <a:buFont typeface="Arial" panose="020B0604020202020204" pitchFamily="34" charset="0"/>
              <a:buChar char="•"/>
            </a:pPr>
            <a:endParaRPr lang="en-US" sz="2400" dirty="0"/>
          </a:p>
          <a:p>
            <a:pPr marL="800100" lvl="1" indent="-342900">
              <a:buFont typeface="Courier New" panose="02070309020205020404" pitchFamily="49" charset="0"/>
              <a:buChar char="o"/>
            </a:pPr>
            <a:r>
              <a:rPr lang="en-US" sz="1600" i="1" dirty="0"/>
              <a:t>1.4.1 To provide for an appropriate range and mix of housing options and densities required to meet projected requirements of current and future residents of the regional market area, planning authorities shall: b) maintain at all times where new development is to occur, land with servicing capacity sufficient to provide at least a three-year supply of residential units available through lands suitably zoned to facilitate residential intensification and redevelopment, and land in draft approved and registered plans.</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The Town of Halton Hills does not require 81 Townhouses in a rural hamlet to meet this requirement.  Sufficient new developments are already approved to meet the Town’s obligations.</a:t>
            </a:r>
            <a:endParaRPr lang="en-US"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18850775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2874486-5972-B2CC-8CF2-6D11BAB47355}"/>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9707BC2-CCD6-D484-6D25-2D6789572E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38361A8-DCE3-9BDB-9FEB-F3C06A9DDE0E}"/>
              </a:ext>
            </a:extLst>
          </p:cNvPr>
          <p:cNvSpPr>
            <a:spLocks noGrp="1"/>
          </p:cNvSpPr>
          <p:nvPr>
            <p:ph type="title"/>
          </p:nvPr>
        </p:nvSpPr>
        <p:spPr>
          <a:xfrm>
            <a:off x="838200" y="365125"/>
            <a:ext cx="11350752" cy="1325563"/>
          </a:xfrm>
        </p:spPr>
        <p:txBody>
          <a:bodyPr>
            <a:normAutofit/>
          </a:bodyPr>
          <a:lstStyle/>
          <a:p>
            <a:r>
              <a:rPr lang="en-CA" b="1" dirty="0"/>
              <a:t>The Eden Oak Application</a:t>
            </a:r>
          </a:p>
        </p:txBody>
      </p:sp>
      <p:sp>
        <p:nvSpPr>
          <p:cNvPr id="10" name="sketch line">
            <a:extLst>
              <a:ext uri="{FF2B5EF4-FFF2-40B4-BE49-F238E27FC236}">
                <a16:creationId xmlns:a16="http://schemas.microsoft.com/office/drawing/2014/main" id="{356521F7-F4AB-5390-1D4B-11F610731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80A31E9B-9950-8D15-9DA4-BD38345039F4}"/>
              </a:ext>
            </a:extLst>
          </p:cNvPr>
          <p:cNvSpPr>
            <a:spLocks noGrp="1"/>
          </p:cNvSpPr>
          <p:nvPr>
            <p:ph idx="1"/>
          </p:nvPr>
        </p:nvSpPr>
        <p:spPr>
          <a:xfrm>
            <a:off x="838200" y="1929384"/>
            <a:ext cx="10515600" cy="4563491"/>
          </a:xfrm>
        </p:spPr>
        <p:txBody>
          <a:bodyPr>
            <a:normAutofit/>
          </a:bodyPr>
          <a:lstStyle/>
          <a:p>
            <a:endParaRPr lang="en-US" sz="1100" dirty="0"/>
          </a:p>
          <a:p>
            <a:endParaRPr lang="en-CA" sz="2200" dirty="0"/>
          </a:p>
        </p:txBody>
      </p:sp>
      <p:sp>
        <p:nvSpPr>
          <p:cNvPr id="6" name="TextBox 5">
            <a:extLst>
              <a:ext uri="{FF2B5EF4-FFF2-40B4-BE49-F238E27FC236}">
                <a16:creationId xmlns:a16="http://schemas.microsoft.com/office/drawing/2014/main" id="{6C0D1003-EA91-CD3F-9CEB-0F137FF9E9CE}"/>
              </a:ext>
            </a:extLst>
          </p:cNvPr>
          <p:cNvSpPr txBox="1"/>
          <p:nvPr/>
        </p:nvSpPr>
        <p:spPr>
          <a:xfrm>
            <a:off x="520700" y="2055813"/>
            <a:ext cx="11112500" cy="4370427"/>
          </a:xfrm>
          <a:prstGeom prst="rect">
            <a:avLst/>
          </a:prstGeom>
          <a:noFill/>
        </p:spPr>
        <p:txBody>
          <a:bodyPr wrap="square">
            <a:spAutoFit/>
          </a:bodyPr>
          <a:lstStyle/>
          <a:p>
            <a:r>
              <a:rPr lang="en-US" sz="2800" b="1" dirty="0"/>
              <a:t>Applicant’s justification links to Provincial Policy Statement 2024 – Cont’d </a:t>
            </a:r>
          </a:p>
          <a:p>
            <a:r>
              <a:rPr lang="en-US" sz="2800" b="1" dirty="0"/>
              <a:t> </a:t>
            </a:r>
          </a:p>
          <a:p>
            <a:pPr lvl="1"/>
            <a:r>
              <a:rPr lang="en-US" i="1" dirty="0"/>
              <a:t>“The proposed development will promote long-term economic prosperity by helping to enhance and diversify the Town of Halton Hills’ housing stock with options that appeal to different household sizes and incomes. The proposed development will respond to the lack of smaller homes attainable for smaller families, couples, and single occupants, which provides additional opportunities for residents to ‘age in place’ and makes the community more inclusive.” (PJR pg.42)</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Proposed units will range from 2,190 to 2,400 square feet, likely 2-3 stories with stairs and ongoing Home Owner Association fees.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sz="2400" dirty="0"/>
              <a:t>There already is a wide range of housing options in the Glen.</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225829847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5236</TotalTime>
  <Words>3324</Words>
  <Application>Microsoft Office PowerPoint</Application>
  <PresentationFormat>Widescreen</PresentationFormat>
  <Paragraphs>316</Paragraphs>
  <Slides>13</Slides>
  <Notes>13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Aptos</vt:lpstr>
      <vt:lpstr>Arial</vt:lpstr>
      <vt:lpstr>Calibri</vt:lpstr>
      <vt:lpstr>Calibri Light</vt:lpstr>
      <vt:lpstr>Courier New</vt:lpstr>
      <vt:lpstr>Symbol</vt:lpstr>
      <vt:lpstr>Office Theme</vt:lpstr>
      <vt:lpstr>    Glen Williams Community Association Presentation (supported by the Concerned Citizens of the Glen)  Application by Eden Oak – 159 Confederation St., Glen Williams    Prepared for: Mayor A. Lawlor and Town of Halton Hills Council  </vt:lpstr>
      <vt:lpstr>Proposed Site Design </vt:lpstr>
      <vt:lpstr>The Glen Williams Community Association (GWCA)</vt:lpstr>
      <vt:lpstr>The Glen Williams Secondary Plan </vt:lpstr>
      <vt:lpstr>The Eden Oak Application  </vt:lpstr>
      <vt:lpstr>The Eden Oak Application  </vt:lpstr>
      <vt:lpstr>The Eden Oak Application</vt:lpstr>
      <vt:lpstr>The Eden Oak Application</vt:lpstr>
      <vt:lpstr>The Eden Oak Application</vt:lpstr>
      <vt:lpstr>The Eden Oak Application</vt:lpstr>
      <vt:lpstr>The Eden Oak Application  </vt:lpstr>
      <vt:lpstr>The Eden Oak Application</vt:lpstr>
      <vt:lpstr>In Closing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joan griffin</dc:creator>
  <cp:lastModifiedBy>joan griffin</cp:lastModifiedBy>
  <cp:revision>10</cp:revision>
  <dcterms:created xsi:type="dcterms:W3CDTF">2025-03-18T15:34:07Z</dcterms:created>
  <dcterms:modified xsi:type="dcterms:W3CDTF">2025-03-25T13:55:48Z</dcterms:modified>
</cp:coreProperties>
</file>